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99" r:id="rId2"/>
    <p:sldId id="329" r:id="rId3"/>
    <p:sldId id="319" r:id="rId4"/>
    <p:sldId id="306" r:id="rId5"/>
    <p:sldId id="333" r:id="rId6"/>
    <p:sldId id="331" r:id="rId7"/>
    <p:sldId id="330" r:id="rId8"/>
    <p:sldId id="337" r:id="rId9"/>
    <p:sldId id="332" r:id="rId10"/>
    <p:sldId id="336" r:id="rId11"/>
    <p:sldId id="338" r:id="rId12"/>
    <p:sldId id="339" r:id="rId13"/>
    <p:sldId id="321" r:id="rId14"/>
    <p:sldId id="307" r:id="rId15"/>
    <p:sldId id="335" r:id="rId16"/>
    <p:sldId id="326" r:id="rId17"/>
    <p:sldId id="324" r:id="rId18"/>
    <p:sldId id="311" r:id="rId19"/>
    <p:sldId id="325" r:id="rId20"/>
    <p:sldId id="334" r:id="rId21"/>
    <p:sldId id="32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3760"/>
    <a:srgbClr val="09AFD3"/>
    <a:srgbClr val="F3F3F3"/>
    <a:srgbClr val="026DF0"/>
    <a:srgbClr val="FFFFFF"/>
    <a:srgbClr val="000000"/>
    <a:srgbClr val="1D34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6"/>
    <p:restoredTop sz="57078"/>
  </p:normalViewPr>
  <p:slideViewPr>
    <p:cSldViewPr snapToGrid="0" snapToObjects="1">
      <p:cViewPr>
        <p:scale>
          <a:sx n="93" d="100"/>
          <a:sy n="93" d="100"/>
        </p:scale>
        <p:origin x="165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3ADA0F-218A-F64D-984B-0E4C16B964E8}" type="doc">
      <dgm:prSet loTypeId="urn:microsoft.com/office/officeart/2009/3/layout/RandomtoResultProcess" loCatId="" qsTypeId="urn:microsoft.com/office/officeart/2005/8/quickstyle/simple1" qsCatId="simple" csTypeId="urn:microsoft.com/office/officeart/2005/8/colors/accent1_2" csCatId="accent1" phldr="1"/>
      <dgm:spPr/>
      <dgm:t>
        <a:bodyPr/>
        <a:lstStyle/>
        <a:p>
          <a:endParaRPr lang="en-US"/>
        </a:p>
      </dgm:t>
    </dgm:pt>
    <dgm:pt modelId="{2FA92D5D-D6E6-9047-A269-462E145B559A}">
      <dgm:prSet phldrT="[Text]" custT="1"/>
      <dgm:spPr>
        <a:xfrm>
          <a:off x="687691" y="1018010"/>
          <a:ext cx="2780412" cy="916272"/>
        </a:xfrm>
        <a:noFill/>
        <a:ln>
          <a:noFill/>
        </a:ln>
        <a:effectLst/>
      </dgm:spPr>
      <dgm:t>
        <a:bodyPr/>
        <a:lstStyle/>
        <a:p>
          <a:r>
            <a:rPr lang="en-US" sz="4000" dirty="0">
              <a:solidFill>
                <a:schemeClr val="bg2"/>
              </a:solidFill>
              <a:latin typeface="Arial"/>
              <a:ea typeface="ＭＳ Ｐゴシック"/>
              <a:cs typeface="+mn-cs"/>
            </a:rPr>
            <a:t>Data</a:t>
          </a:r>
        </a:p>
      </dgm:t>
    </dgm:pt>
    <dgm:pt modelId="{48825D06-286A-BB4A-A4A0-D922D48EA5FE}" type="parTrans" cxnId="{88ECAAE3-7520-874A-ADB2-C6DC18589DA9}">
      <dgm:prSet/>
      <dgm:spPr/>
      <dgm:t>
        <a:bodyPr/>
        <a:lstStyle/>
        <a:p>
          <a:endParaRPr lang="en-US"/>
        </a:p>
      </dgm:t>
    </dgm:pt>
    <dgm:pt modelId="{838947CC-F063-A74A-A5AC-6FC10A6883EF}" type="sibTrans" cxnId="{88ECAAE3-7520-874A-ADB2-C6DC18589DA9}">
      <dgm:prSet/>
      <dgm:spPr/>
      <dgm:t>
        <a:bodyPr/>
        <a:lstStyle/>
        <a:p>
          <a:endParaRPr lang="en-US"/>
        </a:p>
      </dgm:t>
    </dgm:pt>
    <dgm:pt modelId="{2E2EFE38-B0F5-074C-AB7E-521D7E2C9427}">
      <dgm:prSet phldrT="[Text]" custT="1"/>
      <dgm:spPr>
        <a:xfrm>
          <a:off x="8527538" y="352409"/>
          <a:ext cx="2469852" cy="2366190"/>
        </a:xfr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sz="1400" dirty="0" smtClean="0">
              <a:solidFill>
                <a:srgbClr val="FAFAFB"/>
              </a:solidFill>
              <a:latin typeface="Arial"/>
              <a:ea typeface="ＭＳ Ｐゴシック"/>
              <a:cs typeface="+mn-cs"/>
            </a:rPr>
            <a:t>Predictions &amp; Decisions</a:t>
          </a:r>
          <a:endParaRPr lang="en-US" sz="1400" dirty="0">
            <a:solidFill>
              <a:srgbClr val="FAFAFB"/>
            </a:solidFill>
            <a:latin typeface="Arial"/>
            <a:ea typeface="ＭＳ Ｐゴシック"/>
            <a:cs typeface="+mn-cs"/>
          </a:endParaRPr>
        </a:p>
      </dgm:t>
    </dgm:pt>
    <dgm:pt modelId="{9F2FAA09-3BCE-4D47-8ABD-5756458785E4}" type="parTrans" cxnId="{7E18C3D7-FA1D-7E4C-8A0E-63FBA1D913BC}">
      <dgm:prSet/>
      <dgm:spPr/>
      <dgm:t>
        <a:bodyPr/>
        <a:lstStyle/>
        <a:p>
          <a:endParaRPr lang="en-US"/>
        </a:p>
      </dgm:t>
    </dgm:pt>
    <dgm:pt modelId="{0020D99E-0F97-AA4D-8ED1-E8046365B35B}" type="sibTrans" cxnId="{7E18C3D7-FA1D-7E4C-8A0E-63FBA1D913BC}">
      <dgm:prSet/>
      <dgm:spPr/>
      <dgm:t>
        <a:bodyPr/>
        <a:lstStyle/>
        <a:p>
          <a:endParaRPr lang="en-US"/>
        </a:p>
      </dgm:t>
    </dgm:pt>
    <dgm:pt modelId="{8A9FDE28-6D4D-A842-9330-BFD6BE1E9067}">
      <dgm:prSet phldrT="[Text]" custT="1"/>
      <dgm:spPr>
        <a:xfrm>
          <a:off x="687691" y="1018010"/>
          <a:ext cx="2780412" cy="916272"/>
        </a:xfrm>
        <a:blipFill rotWithShape="0">
          <a:blip xmlns:r="http://schemas.openxmlformats.org/officeDocument/2006/relationships" r:embed="rId1"/>
          <a:stretch>
            <a:fillRect/>
          </a:stretch>
        </a:blipFill>
        <a:ln>
          <a:noFill/>
        </a:ln>
        <a:effectLst/>
      </dgm:spPr>
      <dgm:t>
        <a:bodyPr/>
        <a:lstStyle/>
        <a:p>
          <a:endParaRPr lang="en-US" sz="2400" b="1" dirty="0">
            <a:solidFill>
              <a:srgbClr val="000000">
                <a:hueOff val="0"/>
                <a:satOff val="0"/>
                <a:lumOff val="0"/>
                <a:alphaOff val="0"/>
              </a:srgbClr>
            </a:solidFill>
            <a:latin typeface="Arial"/>
            <a:ea typeface="ＭＳ Ｐゴシック"/>
            <a:cs typeface="+mn-cs"/>
          </a:endParaRPr>
        </a:p>
      </dgm:t>
    </dgm:pt>
    <dgm:pt modelId="{D7341F5B-01F9-8C4E-856D-D30CFD74070D}" type="parTrans" cxnId="{2882BC08-FDA6-544E-9B55-819C2BE94925}">
      <dgm:prSet/>
      <dgm:spPr/>
      <dgm:t>
        <a:bodyPr/>
        <a:lstStyle/>
        <a:p>
          <a:endParaRPr lang="en-US"/>
        </a:p>
      </dgm:t>
    </dgm:pt>
    <dgm:pt modelId="{45A6796A-CD06-F345-9D10-50E856E91749}" type="sibTrans" cxnId="{2882BC08-FDA6-544E-9B55-819C2BE94925}">
      <dgm:prSet/>
      <dgm:spPr/>
      <dgm:t>
        <a:bodyPr/>
        <a:lstStyle/>
        <a:p>
          <a:endParaRPr lang="en-US"/>
        </a:p>
      </dgm:t>
    </dgm:pt>
    <dgm:pt modelId="{678550D4-B0AE-9149-9E37-E848A49E60F1}" type="pres">
      <dgm:prSet presAssocID="{CB3ADA0F-218A-F64D-984B-0E4C16B964E8}" presName="Name0" presStyleCnt="0">
        <dgm:presLayoutVars>
          <dgm:dir/>
          <dgm:animOne val="branch"/>
          <dgm:animLvl val="lvl"/>
        </dgm:presLayoutVars>
      </dgm:prSet>
      <dgm:spPr/>
      <dgm:t>
        <a:bodyPr/>
        <a:lstStyle/>
        <a:p>
          <a:endParaRPr lang="en-US"/>
        </a:p>
      </dgm:t>
    </dgm:pt>
    <dgm:pt modelId="{A11BD020-4BC7-B544-ACFB-D09A259A32D8}" type="pres">
      <dgm:prSet presAssocID="{2FA92D5D-D6E6-9047-A269-462E145B559A}" presName="chaos" presStyleCnt="0"/>
      <dgm:spPr/>
    </dgm:pt>
    <dgm:pt modelId="{24628D71-D58C-294B-B522-2E9117D8200A}" type="pres">
      <dgm:prSet presAssocID="{2FA92D5D-D6E6-9047-A269-462E145B559A}" presName="parTx1" presStyleLbl="revTx" presStyleIdx="0" presStyleCnt="2"/>
      <dgm:spPr>
        <a:prstGeom prst="rect">
          <a:avLst/>
        </a:prstGeom>
      </dgm:spPr>
      <dgm:t>
        <a:bodyPr/>
        <a:lstStyle/>
        <a:p>
          <a:endParaRPr lang="en-US"/>
        </a:p>
      </dgm:t>
    </dgm:pt>
    <dgm:pt modelId="{A52D6CA9-FDB8-9744-92C8-09A88942BF45}" type="pres">
      <dgm:prSet presAssocID="{2FA92D5D-D6E6-9047-A269-462E145B559A}" presName="c1" presStyleLbl="node1" presStyleIdx="0" presStyleCnt="19"/>
      <dgm:spPr>
        <a:xfrm>
          <a:off x="684531" y="739337"/>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C657212-B389-8141-8C74-2CD944019E5E}" type="pres">
      <dgm:prSet presAssocID="{2FA92D5D-D6E6-9047-A269-462E145B559A}" presName="c2" presStyleLbl="node1" presStyleIdx="1" presStyleCnt="19"/>
      <dgm:spPr>
        <a:xfrm>
          <a:off x="839350" y="429700"/>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83543DE0-1D87-5642-8204-C3FED3D26C23}" type="pres">
      <dgm:prSet presAssocID="{2FA92D5D-D6E6-9047-A269-462E145B559A}" presName="c3" presStyleLbl="node1" presStyleIdx="2" presStyleCnt="19"/>
      <dgm:spPr>
        <a:xfrm>
          <a:off x="1210914" y="491628"/>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977B2110-A5B9-0348-AF07-86C92904E6DA}" type="pres">
      <dgm:prSet presAssocID="{2FA92D5D-D6E6-9047-A269-462E145B559A}" presName="c4" presStyleLbl="node1" presStyleIdx="3" presStyleCnt="19"/>
      <dgm:spPr>
        <a:xfrm>
          <a:off x="1520551" y="151027"/>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45A26D7C-3858-8F44-8324-EF93FCC70042}" type="pres">
      <dgm:prSet presAssocID="{2FA92D5D-D6E6-9047-A269-462E145B559A}" presName="c5" presStyleLbl="node1" presStyleIdx="4" presStyleCnt="19"/>
      <dgm:spPr>
        <a:xfrm>
          <a:off x="1923079" y="27172"/>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1A3DB627-F769-B749-8881-1DDAC253DF49}" type="pres">
      <dgm:prSet presAssocID="{2FA92D5D-D6E6-9047-A269-462E145B559A}" presName="c6" presStyleLbl="node1" presStyleIdx="5" presStyleCnt="19"/>
      <dgm:spPr>
        <a:xfrm>
          <a:off x="2418498" y="243918"/>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40C5FAFA-7FAA-E14D-89BE-D6D38FAC005D}" type="pres">
      <dgm:prSet presAssocID="{2FA92D5D-D6E6-9047-A269-462E145B559A}" presName="c7" presStyleLbl="node1" presStyleIdx="6" presStyleCnt="19"/>
      <dgm:spPr>
        <a:xfrm>
          <a:off x="2728134" y="398737"/>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F6783423-F364-A248-B127-2B24402730D7}" type="pres">
      <dgm:prSet presAssocID="{2FA92D5D-D6E6-9047-A269-462E145B559A}" presName="c8" presStyleLbl="node1" presStyleIdx="7" presStyleCnt="19"/>
      <dgm:spPr>
        <a:xfrm>
          <a:off x="3161626" y="739337"/>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3DBED370-AEFB-734C-AE0A-5ABD7DA9620C}" type="pres">
      <dgm:prSet presAssocID="{2FA92D5D-D6E6-9047-A269-462E145B559A}" presName="c9" presStyleLbl="node1" presStyleIdx="8" presStyleCnt="19"/>
      <dgm:spPr>
        <a:xfrm>
          <a:off x="3347408" y="1079938"/>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C4B2F684-D779-484A-8B90-B5361A91E106}" type="pres">
      <dgm:prSet presAssocID="{2FA92D5D-D6E6-9047-A269-462E145B559A}" presName="c10" presStyleLbl="node1" presStyleIdx="9" presStyleCnt="19" custLinFactNeighborX="-6812" custLinFactNeighborY="-21623"/>
      <dgm:spPr>
        <a:xfrm>
          <a:off x="1737297" y="429700"/>
          <a:ext cx="568720" cy="56872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B2322E58-24CA-634B-ACB2-7115904F6B36}" type="pres">
      <dgm:prSet presAssocID="{2FA92D5D-D6E6-9047-A269-462E145B559A}" presName="c11" presStyleLbl="node1" presStyleIdx="10" presStyleCnt="19"/>
      <dgm:spPr>
        <a:xfrm>
          <a:off x="529713" y="1606320"/>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8F379BBB-A156-BD4F-B5F0-83B05C983C87}" type="pres">
      <dgm:prSet presAssocID="{2FA92D5D-D6E6-9047-A269-462E145B559A}" presName="c12" presStyleLbl="node1" presStyleIdx="11" presStyleCnt="19"/>
      <dgm:spPr>
        <a:xfrm>
          <a:off x="715495" y="1884993"/>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91BFB3B0-7B51-654B-9B9B-E3021D8FAAC4}" type="pres">
      <dgm:prSet presAssocID="{2FA92D5D-D6E6-9047-A269-462E145B559A}" presName="c13" presStyleLbl="node1" presStyleIdx="12" presStyleCnt="19"/>
      <dgm:spPr>
        <a:xfrm>
          <a:off x="1179950" y="2132703"/>
          <a:ext cx="505529" cy="50552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CF1BFA3B-475D-2E45-9FCC-96E61DBE873F}" type="pres">
      <dgm:prSet presAssocID="{2FA92D5D-D6E6-9047-A269-462E145B559A}" presName="c14" presStyleLbl="node1" presStyleIdx="13" presStyleCnt="19"/>
      <dgm:spPr>
        <a:xfrm>
          <a:off x="1830188" y="2535231"/>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4F04BB56-9418-9F45-9087-321B601E8D50}" type="pres">
      <dgm:prSet presAssocID="{2FA92D5D-D6E6-9047-A269-462E145B559A}" presName="c15" presStyleLbl="node1" presStyleIdx="14" presStyleCnt="19"/>
      <dgm:spPr>
        <a:xfrm>
          <a:off x="1954042" y="2132703"/>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B1F4781A-BFF5-F043-AC5D-D7DDB11618C6}" type="pres">
      <dgm:prSet presAssocID="{2FA92D5D-D6E6-9047-A269-462E145B559A}" presName="c16" presStyleLbl="node1" presStyleIdx="15" presStyleCnt="19"/>
      <dgm:spPr>
        <a:xfrm>
          <a:off x="2263679" y="2566194"/>
          <a:ext cx="221169" cy="22116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2CB6F82B-76A1-8B4F-9321-623DEF1E03A6}" type="pres">
      <dgm:prSet presAssocID="{2FA92D5D-D6E6-9047-A269-462E145B559A}" presName="c17" presStyleLbl="node1" presStyleIdx="16" presStyleCnt="19"/>
      <dgm:spPr>
        <a:xfrm>
          <a:off x="2542352" y="2070776"/>
          <a:ext cx="505529" cy="505529"/>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F1B9376D-7C25-6A44-B9CE-6798AC88D592}" type="pres">
      <dgm:prSet presAssocID="{2FA92D5D-D6E6-9047-A269-462E145B559A}" presName="c18" presStyleLbl="node1" presStyleIdx="17" presStyleCnt="19"/>
      <dgm:spPr>
        <a:xfrm>
          <a:off x="3223553" y="1946921"/>
          <a:ext cx="347551" cy="34755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578C6827-07E0-3C44-8C3A-E6A2171E62BD}" type="pres">
      <dgm:prSet presAssocID="{838947CC-F063-A74A-A5AC-6FC10A6883EF}" presName="chevronComposite1" presStyleCnt="0"/>
      <dgm:spPr/>
    </dgm:pt>
    <dgm:pt modelId="{165B343E-C2A2-E642-BA2B-0E645ABDBA34}" type="pres">
      <dgm:prSet presAssocID="{838947CC-F063-A74A-A5AC-6FC10A6883EF}" presName="chevron1" presStyleLbl="sibTrans2D1" presStyleIdx="0" presStyleCnt="2"/>
      <dgm:spPr>
        <a:xfrm>
          <a:off x="3571105" y="491113"/>
          <a:ext cx="1020709" cy="1948645"/>
        </a:xfrm>
        <a:prstGeom prst="chevron">
          <a:avLst>
            <a:gd name="adj" fmla="val 62310"/>
          </a:avLst>
        </a:prstGeom>
        <a:solidFill>
          <a:srgbClr val="007DAD">
            <a:tint val="60000"/>
            <a:hueOff val="0"/>
            <a:satOff val="0"/>
            <a:lumOff val="0"/>
            <a:alphaOff val="0"/>
          </a:srgbClr>
        </a:solidFill>
        <a:ln>
          <a:noFill/>
        </a:ln>
        <a:effectLst/>
      </dgm:spPr>
      <dgm:t>
        <a:bodyPr/>
        <a:lstStyle/>
        <a:p>
          <a:endParaRPr lang="en-US"/>
        </a:p>
      </dgm:t>
    </dgm:pt>
    <dgm:pt modelId="{E40A7C58-4DD1-D24C-8E21-413720B0D4EC}" type="pres">
      <dgm:prSet presAssocID="{838947CC-F063-A74A-A5AC-6FC10A6883EF}" presName="spChevron1" presStyleCnt="0"/>
      <dgm:spPr/>
    </dgm:pt>
    <dgm:pt modelId="{38D18E8E-6FB3-7549-8D82-D4057D1C7B88}" type="pres">
      <dgm:prSet presAssocID="{8A9FDE28-6D4D-A842-9330-BFD6BE1E9067}" presName="middle" presStyleCnt="0"/>
      <dgm:spPr/>
    </dgm:pt>
    <dgm:pt modelId="{9D201963-1653-B543-826C-7829C2273112}" type="pres">
      <dgm:prSet presAssocID="{8A9FDE28-6D4D-A842-9330-BFD6BE1E9067}" presName="parTxMid" presStyleLbl="revTx" presStyleIdx="1" presStyleCnt="2" custScaleX="126734" custScaleY="50982" custLinFactNeighborX="4020" custLinFactNeighborY="-4834"/>
      <dgm:spPr>
        <a:prstGeom prst="rect">
          <a:avLst/>
        </a:prstGeom>
      </dgm:spPr>
      <dgm:t>
        <a:bodyPr/>
        <a:lstStyle/>
        <a:p>
          <a:endParaRPr lang="en-US"/>
        </a:p>
      </dgm:t>
    </dgm:pt>
    <dgm:pt modelId="{E3D8A923-D3BD-6946-AAB6-ED2E45AEEAA2}" type="pres">
      <dgm:prSet presAssocID="{8A9FDE28-6D4D-A842-9330-BFD6BE1E9067}" presName="spMid" presStyleCnt="0"/>
      <dgm:spPr/>
    </dgm:pt>
    <dgm:pt modelId="{80A3CBF8-A4CF-DA4C-B95D-BFBFB118D9EC}" type="pres">
      <dgm:prSet presAssocID="{45A6796A-CD06-F345-9D10-50E856E91749}" presName="chevronComposite1" presStyleCnt="0"/>
      <dgm:spPr/>
    </dgm:pt>
    <dgm:pt modelId="{DFB11C33-F7D4-D84E-A7D4-E4CAC608DC52}" type="pres">
      <dgm:prSet presAssocID="{45A6796A-CD06-F345-9D10-50E856E91749}" presName="chevron1" presStyleLbl="sibTrans2D1" presStyleIdx="1" presStyleCnt="2"/>
      <dgm:spPr/>
    </dgm:pt>
    <dgm:pt modelId="{1552B6EF-341C-8744-A4E2-AEB744B5FB24}" type="pres">
      <dgm:prSet presAssocID="{45A6796A-CD06-F345-9D10-50E856E91749}" presName="spChevron1" presStyleCnt="0"/>
      <dgm:spPr/>
    </dgm:pt>
    <dgm:pt modelId="{E701E295-EE70-FB4E-9133-FEB031943E3E}" type="pres">
      <dgm:prSet presAssocID="{2E2EFE38-B0F5-074C-AB7E-521D7E2C9427}" presName="last" presStyleCnt="0"/>
      <dgm:spPr/>
    </dgm:pt>
    <dgm:pt modelId="{0E190275-3465-5D43-8D10-D9694AAF2845}" type="pres">
      <dgm:prSet presAssocID="{2E2EFE38-B0F5-074C-AB7E-521D7E2C9427}" presName="circleTx" presStyleLbl="node1" presStyleIdx="18" presStyleCnt="19" custScaleX="104381" custLinFactNeighborX="3032" custLinFactNeighborY="944"/>
      <dgm:spPr>
        <a:prstGeom prst="ellipse">
          <a:avLst/>
        </a:prstGeom>
      </dgm:spPr>
      <dgm:t>
        <a:bodyPr/>
        <a:lstStyle/>
        <a:p>
          <a:endParaRPr lang="en-US"/>
        </a:p>
      </dgm:t>
    </dgm:pt>
    <dgm:pt modelId="{F6DAFF83-82F9-EE4A-BD49-ABABF547DCC4}" type="pres">
      <dgm:prSet presAssocID="{2E2EFE38-B0F5-074C-AB7E-521D7E2C9427}" presName="spN" presStyleCnt="0"/>
      <dgm:spPr/>
    </dgm:pt>
  </dgm:ptLst>
  <dgm:cxnLst>
    <dgm:cxn modelId="{88ECAAE3-7520-874A-ADB2-C6DC18589DA9}" srcId="{CB3ADA0F-218A-F64D-984B-0E4C16B964E8}" destId="{2FA92D5D-D6E6-9047-A269-462E145B559A}" srcOrd="0" destOrd="0" parTransId="{48825D06-286A-BB4A-A4A0-D922D48EA5FE}" sibTransId="{838947CC-F063-A74A-A5AC-6FC10A6883EF}"/>
    <dgm:cxn modelId="{A8FB6B54-C95C-7445-BAE0-80985FBBCBF2}" type="presOf" srcId="{2FA92D5D-D6E6-9047-A269-462E145B559A}" destId="{24628D71-D58C-294B-B522-2E9117D8200A}" srcOrd="0" destOrd="0" presId="urn:microsoft.com/office/officeart/2009/3/layout/RandomtoResultProcess"/>
    <dgm:cxn modelId="{2882BC08-FDA6-544E-9B55-819C2BE94925}" srcId="{CB3ADA0F-218A-F64D-984B-0E4C16B964E8}" destId="{8A9FDE28-6D4D-A842-9330-BFD6BE1E9067}" srcOrd="1" destOrd="0" parTransId="{D7341F5B-01F9-8C4E-856D-D30CFD74070D}" sibTransId="{45A6796A-CD06-F345-9D10-50E856E91749}"/>
    <dgm:cxn modelId="{F2C10515-CEC1-1E47-8677-E239A164B637}" type="presOf" srcId="{8A9FDE28-6D4D-A842-9330-BFD6BE1E9067}" destId="{9D201963-1653-B543-826C-7829C2273112}" srcOrd="0" destOrd="0" presId="urn:microsoft.com/office/officeart/2009/3/layout/RandomtoResultProcess"/>
    <dgm:cxn modelId="{CEA3E1AA-CF27-3340-914A-8DDBDE3853F1}" type="presOf" srcId="{2E2EFE38-B0F5-074C-AB7E-521D7E2C9427}" destId="{0E190275-3465-5D43-8D10-D9694AAF2845}" srcOrd="0" destOrd="0" presId="urn:microsoft.com/office/officeart/2009/3/layout/RandomtoResultProcess"/>
    <dgm:cxn modelId="{7E18C3D7-FA1D-7E4C-8A0E-63FBA1D913BC}" srcId="{CB3ADA0F-218A-F64D-984B-0E4C16B964E8}" destId="{2E2EFE38-B0F5-074C-AB7E-521D7E2C9427}" srcOrd="2" destOrd="0" parTransId="{9F2FAA09-3BCE-4D47-8ABD-5756458785E4}" sibTransId="{0020D99E-0F97-AA4D-8ED1-E8046365B35B}"/>
    <dgm:cxn modelId="{C025FBA0-9057-F049-9101-8A575D98323A}" type="presOf" srcId="{CB3ADA0F-218A-F64D-984B-0E4C16B964E8}" destId="{678550D4-B0AE-9149-9E37-E848A49E60F1}" srcOrd="0" destOrd="0" presId="urn:microsoft.com/office/officeart/2009/3/layout/RandomtoResultProcess"/>
    <dgm:cxn modelId="{DD407D8F-BB93-264A-A4CC-308C8F815918}" type="presParOf" srcId="{678550D4-B0AE-9149-9E37-E848A49E60F1}" destId="{A11BD020-4BC7-B544-ACFB-D09A259A32D8}" srcOrd="0" destOrd="0" presId="urn:microsoft.com/office/officeart/2009/3/layout/RandomtoResultProcess"/>
    <dgm:cxn modelId="{CC748647-6D17-574E-A97F-27260C18C5BB}" type="presParOf" srcId="{A11BD020-4BC7-B544-ACFB-D09A259A32D8}" destId="{24628D71-D58C-294B-B522-2E9117D8200A}" srcOrd="0" destOrd="0" presId="urn:microsoft.com/office/officeart/2009/3/layout/RandomtoResultProcess"/>
    <dgm:cxn modelId="{391C17BE-175C-264F-AB36-98B23B2D40E2}" type="presParOf" srcId="{A11BD020-4BC7-B544-ACFB-D09A259A32D8}" destId="{A52D6CA9-FDB8-9744-92C8-09A88942BF45}" srcOrd="1" destOrd="0" presId="urn:microsoft.com/office/officeart/2009/3/layout/RandomtoResultProcess"/>
    <dgm:cxn modelId="{83EAD1BE-A3A3-854E-B918-6453F3F92205}" type="presParOf" srcId="{A11BD020-4BC7-B544-ACFB-D09A259A32D8}" destId="{EC657212-B389-8141-8C74-2CD944019E5E}" srcOrd="2" destOrd="0" presId="urn:microsoft.com/office/officeart/2009/3/layout/RandomtoResultProcess"/>
    <dgm:cxn modelId="{CE881E6F-B3CC-494F-A763-C4E30751804A}" type="presParOf" srcId="{A11BD020-4BC7-B544-ACFB-D09A259A32D8}" destId="{83543DE0-1D87-5642-8204-C3FED3D26C23}" srcOrd="3" destOrd="0" presId="urn:microsoft.com/office/officeart/2009/3/layout/RandomtoResultProcess"/>
    <dgm:cxn modelId="{669C339A-8A9F-2A48-AB23-DD6D0FCFECAE}" type="presParOf" srcId="{A11BD020-4BC7-B544-ACFB-D09A259A32D8}" destId="{977B2110-A5B9-0348-AF07-86C92904E6DA}" srcOrd="4" destOrd="0" presId="urn:microsoft.com/office/officeart/2009/3/layout/RandomtoResultProcess"/>
    <dgm:cxn modelId="{2C3934C7-C1BB-774B-B2B5-BBCF239819A3}" type="presParOf" srcId="{A11BD020-4BC7-B544-ACFB-D09A259A32D8}" destId="{45A26D7C-3858-8F44-8324-EF93FCC70042}" srcOrd="5" destOrd="0" presId="urn:microsoft.com/office/officeart/2009/3/layout/RandomtoResultProcess"/>
    <dgm:cxn modelId="{4D9BC789-C9AC-BC4B-B8D7-D42EEACBFCB2}" type="presParOf" srcId="{A11BD020-4BC7-B544-ACFB-D09A259A32D8}" destId="{1A3DB627-F769-B749-8881-1DDAC253DF49}" srcOrd="6" destOrd="0" presId="urn:microsoft.com/office/officeart/2009/3/layout/RandomtoResultProcess"/>
    <dgm:cxn modelId="{719F4B96-3C7B-C241-B711-2D697C0AEEBB}" type="presParOf" srcId="{A11BD020-4BC7-B544-ACFB-D09A259A32D8}" destId="{40C5FAFA-7FAA-E14D-89BE-D6D38FAC005D}" srcOrd="7" destOrd="0" presId="urn:microsoft.com/office/officeart/2009/3/layout/RandomtoResultProcess"/>
    <dgm:cxn modelId="{2F20DC50-0516-DE4D-9C28-D9E041FA2055}" type="presParOf" srcId="{A11BD020-4BC7-B544-ACFB-D09A259A32D8}" destId="{F6783423-F364-A248-B127-2B24402730D7}" srcOrd="8" destOrd="0" presId="urn:microsoft.com/office/officeart/2009/3/layout/RandomtoResultProcess"/>
    <dgm:cxn modelId="{95E487EC-F6A5-7348-9361-A15909F28275}" type="presParOf" srcId="{A11BD020-4BC7-B544-ACFB-D09A259A32D8}" destId="{3DBED370-AEFB-734C-AE0A-5ABD7DA9620C}" srcOrd="9" destOrd="0" presId="urn:microsoft.com/office/officeart/2009/3/layout/RandomtoResultProcess"/>
    <dgm:cxn modelId="{E4DFDE54-41FE-AF42-AD18-5AC2ED1604FE}" type="presParOf" srcId="{A11BD020-4BC7-B544-ACFB-D09A259A32D8}" destId="{C4B2F684-D779-484A-8B90-B5361A91E106}" srcOrd="10" destOrd="0" presId="urn:microsoft.com/office/officeart/2009/3/layout/RandomtoResultProcess"/>
    <dgm:cxn modelId="{44314208-442A-E844-9F6D-6F6C5F09DB70}" type="presParOf" srcId="{A11BD020-4BC7-B544-ACFB-D09A259A32D8}" destId="{B2322E58-24CA-634B-ACB2-7115904F6B36}" srcOrd="11" destOrd="0" presId="urn:microsoft.com/office/officeart/2009/3/layout/RandomtoResultProcess"/>
    <dgm:cxn modelId="{1F262C01-501E-1C42-99CC-B437E79A2CCB}" type="presParOf" srcId="{A11BD020-4BC7-B544-ACFB-D09A259A32D8}" destId="{8F379BBB-A156-BD4F-B5F0-83B05C983C87}" srcOrd="12" destOrd="0" presId="urn:microsoft.com/office/officeart/2009/3/layout/RandomtoResultProcess"/>
    <dgm:cxn modelId="{72F1672D-945E-2044-93DB-91ACD74757D7}" type="presParOf" srcId="{A11BD020-4BC7-B544-ACFB-D09A259A32D8}" destId="{91BFB3B0-7B51-654B-9B9B-E3021D8FAAC4}" srcOrd="13" destOrd="0" presId="urn:microsoft.com/office/officeart/2009/3/layout/RandomtoResultProcess"/>
    <dgm:cxn modelId="{1EE365E7-5CC4-DB48-9E0C-A2E54CA3799D}" type="presParOf" srcId="{A11BD020-4BC7-B544-ACFB-D09A259A32D8}" destId="{CF1BFA3B-475D-2E45-9FCC-96E61DBE873F}" srcOrd="14" destOrd="0" presId="urn:microsoft.com/office/officeart/2009/3/layout/RandomtoResultProcess"/>
    <dgm:cxn modelId="{8FB9885C-7FDC-624B-B971-AAEEC589EDBC}" type="presParOf" srcId="{A11BD020-4BC7-B544-ACFB-D09A259A32D8}" destId="{4F04BB56-9418-9F45-9087-321B601E8D50}" srcOrd="15" destOrd="0" presId="urn:microsoft.com/office/officeart/2009/3/layout/RandomtoResultProcess"/>
    <dgm:cxn modelId="{B2D6E6A1-7F98-4E4F-8C2E-EC42AB486294}" type="presParOf" srcId="{A11BD020-4BC7-B544-ACFB-D09A259A32D8}" destId="{B1F4781A-BFF5-F043-AC5D-D7DDB11618C6}" srcOrd="16" destOrd="0" presId="urn:microsoft.com/office/officeart/2009/3/layout/RandomtoResultProcess"/>
    <dgm:cxn modelId="{44226DA8-A372-5A40-945A-13F1DBD4C4A1}" type="presParOf" srcId="{A11BD020-4BC7-B544-ACFB-D09A259A32D8}" destId="{2CB6F82B-76A1-8B4F-9321-623DEF1E03A6}" srcOrd="17" destOrd="0" presId="urn:microsoft.com/office/officeart/2009/3/layout/RandomtoResultProcess"/>
    <dgm:cxn modelId="{439F063E-5283-6C49-9A8B-5A59146066A6}" type="presParOf" srcId="{A11BD020-4BC7-B544-ACFB-D09A259A32D8}" destId="{F1B9376D-7C25-6A44-B9CE-6798AC88D592}" srcOrd="18" destOrd="0" presId="urn:microsoft.com/office/officeart/2009/3/layout/RandomtoResultProcess"/>
    <dgm:cxn modelId="{E6F7BC3B-75DA-E14E-9F6A-8495B7A5BB83}" type="presParOf" srcId="{678550D4-B0AE-9149-9E37-E848A49E60F1}" destId="{578C6827-07E0-3C44-8C3A-E6A2171E62BD}" srcOrd="1" destOrd="0" presId="urn:microsoft.com/office/officeart/2009/3/layout/RandomtoResultProcess"/>
    <dgm:cxn modelId="{D350C47B-E49A-0641-8BCB-CEFF66679B0B}" type="presParOf" srcId="{578C6827-07E0-3C44-8C3A-E6A2171E62BD}" destId="{165B343E-C2A2-E642-BA2B-0E645ABDBA34}" srcOrd="0" destOrd="0" presId="urn:microsoft.com/office/officeart/2009/3/layout/RandomtoResultProcess"/>
    <dgm:cxn modelId="{DACD8FF8-8D90-874E-B8A0-3AB70E691381}" type="presParOf" srcId="{578C6827-07E0-3C44-8C3A-E6A2171E62BD}" destId="{E40A7C58-4DD1-D24C-8E21-413720B0D4EC}" srcOrd="1" destOrd="0" presId="urn:microsoft.com/office/officeart/2009/3/layout/RandomtoResultProcess"/>
    <dgm:cxn modelId="{97DA4B62-E7AC-FB4F-9C32-8F31B3E67113}" type="presParOf" srcId="{678550D4-B0AE-9149-9E37-E848A49E60F1}" destId="{38D18E8E-6FB3-7549-8D82-D4057D1C7B88}" srcOrd="2" destOrd="0" presId="urn:microsoft.com/office/officeart/2009/3/layout/RandomtoResultProcess"/>
    <dgm:cxn modelId="{55D9D6F0-6FCA-B34E-9DC5-711943FF67F5}" type="presParOf" srcId="{38D18E8E-6FB3-7549-8D82-D4057D1C7B88}" destId="{9D201963-1653-B543-826C-7829C2273112}" srcOrd="0" destOrd="0" presId="urn:microsoft.com/office/officeart/2009/3/layout/RandomtoResultProcess"/>
    <dgm:cxn modelId="{7251AE7B-9445-A848-8149-19ECC6126E6F}" type="presParOf" srcId="{38D18E8E-6FB3-7549-8D82-D4057D1C7B88}" destId="{E3D8A923-D3BD-6946-AAB6-ED2E45AEEAA2}" srcOrd="1" destOrd="0" presId="urn:microsoft.com/office/officeart/2009/3/layout/RandomtoResultProcess"/>
    <dgm:cxn modelId="{0BE0F05D-A476-AE48-8FFF-46F0A0AB406A}" type="presParOf" srcId="{678550D4-B0AE-9149-9E37-E848A49E60F1}" destId="{80A3CBF8-A4CF-DA4C-B95D-BFBFB118D9EC}" srcOrd="3" destOrd="0" presId="urn:microsoft.com/office/officeart/2009/3/layout/RandomtoResultProcess"/>
    <dgm:cxn modelId="{F8C27F44-B8E3-A34E-91C4-586FEA2F1975}" type="presParOf" srcId="{80A3CBF8-A4CF-DA4C-B95D-BFBFB118D9EC}" destId="{DFB11C33-F7D4-D84E-A7D4-E4CAC608DC52}" srcOrd="0" destOrd="0" presId="urn:microsoft.com/office/officeart/2009/3/layout/RandomtoResultProcess"/>
    <dgm:cxn modelId="{07BBD591-9DB6-3045-B35D-A4D932F3FB37}" type="presParOf" srcId="{80A3CBF8-A4CF-DA4C-B95D-BFBFB118D9EC}" destId="{1552B6EF-341C-8744-A4E2-AEB744B5FB24}" srcOrd="1" destOrd="0" presId="urn:microsoft.com/office/officeart/2009/3/layout/RandomtoResultProcess"/>
    <dgm:cxn modelId="{144B8858-CBC1-2645-96CB-3C772C3E33EF}" type="presParOf" srcId="{678550D4-B0AE-9149-9E37-E848A49E60F1}" destId="{E701E295-EE70-FB4E-9133-FEB031943E3E}" srcOrd="4" destOrd="0" presId="urn:microsoft.com/office/officeart/2009/3/layout/RandomtoResultProcess"/>
    <dgm:cxn modelId="{E7265F31-FF38-8242-9451-3E792D96467F}" type="presParOf" srcId="{E701E295-EE70-FB4E-9133-FEB031943E3E}" destId="{0E190275-3465-5D43-8D10-D9694AAF2845}" srcOrd="0" destOrd="0" presId="urn:microsoft.com/office/officeart/2009/3/layout/RandomtoResultProcess"/>
    <dgm:cxn modelId="{FF3EB9F4-0702-A745-A07D-724B7339D2A6}" type="presParOf" srcId="{E701E295-EE70-FB4E-9133-FEB031943E3E}" destId="{F6DAFF83-82F9-EE4A-BD49-ABABF547DCC4}"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28D71-D58C-294B-B522-2E9117D8200A}">
      <dsp:nvSpPr>
        <dsp:cNvPr id="0" name=""/>
        <dsp:cNvSpPr/>
      </dsp:nvSpPr>
      <dsp:spPr>
        <a:xfrm>
          <a:off x="120070" y="799273"/>
          <a:ext cx="1760012" cy="580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a:solidFill>
                <a:schemeClr val="bg2"/>
              </a:solidFill>
              <a:latin typeface="Arial"/>
              <a:ea typeface="ＭＳ Ｐゴシック"/>
              <a:cs typeface="+mn-cs"/>
            </a:rPr>
            <a:t>Data</a:t>
          </a:r>
        </a:p>
      </dsp:txBody>
      <dsp:txXfrm>
        <a:off x="120070" y="799273"/>
        <a:ext cx="1760012" cy="580003"/>
      </dsp:txXfrm>
    </dsp:sp>
    <dsp:sp modelId="{A52D6CA9-FDB8-9744-92C8-09A88942BF45}">
      <dsp:nvSpPr>
        <dsp:cNvPr id="0" name=""/>
        <dsp:cNvSpPr/>
      </dsp:nvSpPr>
      <dsp:spPr>
        <a:xfrm>
          <a:off x="118070" y="622872"/>
          <a:ext cx="140000" cy="14000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C657212-B389-8141-8C74-2CD944019E5E}">
      <dsp:nvSpPr>
        <dsp:cNvPr id="0" name=""/>
        <dsp:cNvSpPr/>
      </dsp:nvSpPr>
      <dsp:spPr>
        <a:xfrm>
          <a:off x="216071" y="426871"/>
          <a:ext cx="140000" cy="14000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3543DE0-1D87-5642-8204-C3FED3D26C23}">
      <dsp:nvSpPr>
        <dsp:cNvPr id="0" name=""/>
        <dsp:cNvSpPr/>
      </dsp:nvSpPr>
      <dsp:spPr>
        <a:xfrm>
          <a:off x="451273" y="466071"/>
          <a:ext cx="220001" cy="22000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977B2110-A5B9-0348-AF07-86C92904E6DA}">
      <dsp:nvSpPr>
        <dsp:cNvPr id="0" name=""/>
        <dsp:cNvSpPr/>
      </dsp:nvSpPr>
      <dsp:spPr>
        <a:xfrm>
          <a:off x="647274" y="250470"/>
          <a:ext cx="140000" cy="14000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5A26D7C-3858-8F44-8324-EF93FCC70042}">
      <dsp:nvSpPr>
        <dsp:cNvPr id="0" name=""/>
        <dsp:cNvSpPr/>
      </dsp:nvSpPr>
      <dsp:spPr>
        <a:xfrm>
          <a:off x="902076" y="172069"/>
          <a:ext cx="140000" cy="14000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1A3DB627-F769-B749-8881-1DDAC253DF49}">
      <dsp:nvSpPr>
        <dsp:cNvPr id="0" name=""/>
        <dsp:cNvSpPr/>
      </dsp:nvSpPr>
      <dsp:spPr>
        <a:xfrm>
          <a:off x="1215678" y="309270"/>
          <a:ext cx="140000" cy="14000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0C5FAFA-7FAA-E14D-89BE-D6D38FAC005D}">
      <dsp:nvSpPr>
        <dsp:cNvPr id="0" name=""/>
        <dsp:cNvSpPr/>
      </dsp:nvSpPr>
      <dsp:spPr>
        <a:xfrm>
          <a:off x="1411679" y="407271"/>
          <a:ext cx="220001" cy="22000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6783423-F364-A248-B127-2B24402730D7}">
      <dsp:nvSpPr>
        <dsp:cNvPr id="0" name=""/>
        <dsp:cNvSpPr/>
      </dsp:nvSpPr>
      <dsp:spPr>
        <a:xfrm>
          <a:off x="1686081" y="622872"/>
          <a:ext cx="140000" cy="14000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3DBED370-AEFB-734C-AE0A-5ABD7DA9620C}">
      <dsp:nvSpPr>
        <dsp:cNvPr id="0" name=""/>
        <dsp:cNvSpPr/>
      </dsp:nvSpPr>
      <dsp:spPr>
        <a:xfrm>
          <a:off x="1803682" y="838474"/>
          <a:ext cx="140000" cy="14000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4B2F684-D779-484A-8B90-B5361A91E106}">
      <dsp:nvSpPr>
        <dsp:cNvPr id="0" name=""/>
        <dsp:cNvSpPr/>
      </dsp:nvSpPr>
      <dsp:spPr>
        <a:xfrm>
          <a:off x="759952" y="349027"/>
          <a:ext cx="360002" cy="360002"/>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2322E58-24CA-634B-ACB2-7115904F6B36}">
      <dsp:nvSpPr>
        <dsp:cNvPr id="0" name=""/>
        <dsp:cNvSpPr/>
      </dsp:nvSpPr>
      <dsp:spPr>
        <a:xfrm>
          <a:off x="20070" y="1171676"/>
          <a:ext cx="140000" cy="14000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F379BBB-A156-BD4F-B5F0-83B05C983C87}">
      <dsp:nvSpPr>
        <dsp:cNvPr id="0" name=""/>
        <dsp:cNvSpPr/>
      </dsp:nvSpPr>
      <dsp:spPr>
        <a:xfrm>
          <a:off x="137670" y="1348077"/>
          <a:ext cx="220001" cy="22000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91BFB3B0-7B51-654B-9B9B-E3021D8FAAC4}">
      <dsp:nvSpPr>
        <dsp:cNvPr id="0" name=""/>
        <dsp:cNvSpPr/>
      </dsp:nvSpPr>
      <dsp:spPr>
        <a:xfrm>
          <a:off x="431673" y="1504878"/>
          <a:ext cx="320002" cy="320002"/>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CF1BFA3B-475D-2E45-9FCC-96E61DBE873F}">
      <dsp:nvSpPr>
        <dsp:cNvPr id="0" name=""/>
        <dsp:cNvSpPr/>
      </dsp:nvSpPr>
      <dsp:spPr>
        <a:xfrm>
          <a:off x="843275" y="1759680"/>
          <a:ext cx="140000" cy="14000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F04BB56-9418-9F45-9087-321B601E8D50}">
      <dsp:nvSpPr>
        <dsp:cNvPr id="0" name=""/>
        <dsp:cNvSpPr/>
      </dsp:nvSpPr>
      <dsp:spPr>
        <a:xfrm>
          <a:off x="921676" y="1504878"/>
          <a:ext cx="220001" cy="22000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1F4781A-BFF5-F043-AC5D-D7DDB11618C6}">
      <dsp:nvSpPr>
        <dsp:cNvPr id="0" name=""/>
        <dsp:cNvSpPr/>
      </dsp:nvSpPr>
      <dsp:spPr>
        <a:xfrm>
          <a:off x="1117677" y="1779280"/>
          <a:ext cx="140000" cy="140000"/>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2CB6F82B-76A1-8B4F-9321-623DEF1E03A6}">
      <dsp:nvSpPr>
        <dsp:cNvPr id="0" name=""/>
        <dsp:cNvSpPr/>
      </dsp:nvSpPr>
      <dsp:spPr>
        <a:xfrm>
          <a:off x="1294078" y="1465678"/>
          <a:ext cx="320002" cy="320002"/>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F1B9376D-7C25-6A44-B9CE-6798AC88D592}">
      <dsp:nvSpPr>
        <dsp:cNvPr id="0" name=""/>
        <dsp:cNvSpPr/>
      </dsp:nvSpPr>
      <dsp:spPr>
        <a:xfrm>
          <a:off x="1725281" y="1387277"/>
          <a:ext cx="220001" cy="220001"/>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165B343E-C2A2-E642-BA2B-0E645ABDBA34}">
      <dsp:nvSpPr>
        <dsp:cNvPr id="0" name=""/>
        <dsp:cNvSpPr/>
      </dsp:nvSpPr>
      <dsp:spPr>
        <a:xfrm>
          <a:off x="1945283" y="465745"/>
          <a:ext cx="646113" cy="1233500"/>
        </a:xfrm>
        <a:prstGeom prst="chevron">
          <a:avLst>
            <a:gd name="adj" fmla="val 62310"/>
          </a:avLst>
        </a:prstGeom>
        <a:solidFill>
          <a:srgbClr val="007DAD">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D201963-1653-B543-826C-7829C2273112}">
      <dsp:nvSpPr>
        <dsp:cNvPr id="0" name=""/>
        <dsp:cNvSpPr/>
      </dsp:nvSpPr>
      <dsp:spPr>
        <a:xfrm>
          <a:off x="2662233" y="709033"/>
          <a:ext cx="2233213" cy="628857"/>
        </a:xfrm>
        <a:prstGeom prst="rect">
          <a:avLst/>
        </a:prstGeom>
        <a:blipFill rotWithShape="0">
          <a:blip xmlns:r="http://schemas.openxmlformats.org/officeDocument/2006/relationships" r:embed="rId1"/>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b="1" kern="1200" dirty="0">
            <a:solidFill>
              <a:srgbClr val="000000">
                <a:hueOff val="0"/>
                <a:satOff val="0"/>
                <a:lumOff val="0"/>
                <a:alphaOff val="0"/>
              </a:srgbClr>
            </a:solidFill>
            <a:latin typeface="Arial"/>
            <a:ea typeface="ＭＳ Ｐゴシック"/>
            <a:cs typeface="+mn-cs"/>
          </a:endParaRPr>
        </a:p>
      </dsp:txBody>
      <dsp:txXfrm>
        <a:off x="2662233" y="709033"/>
        <a:ext cx="2233213" cy="628857"/>
      </dsp:txXfrm>
    </dsp:sp>
    <dsp:sp modelId="{DFB11C33-F7D4-D84E-A7D4-E4CAC608DC52}">
      <dsp:nvSpPr>
        <dsp:cNvPr id="0" name=""/>
        <dsp:cNvSpPr/>
      </dsp:nvSpPr>
      <dsp:spPr>
        <a:xfrm>
          <a:off x="4824609" y="465745"/>
          <a:ext cx="646113" cy="123350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190275-3465-5D43-8D10-D9694AAF2845}">
      <dsp:nvSpPr>
        <dsp:cNvPr id="0" name=""/>
        <dsp:cNvSpPr/>
      </dsp:nvSpPr>
      <dsp:spPr>
        <a:xfrm>
          <a:off x="5553812" y="377945"/>
          <a:ext cx="1563426" cy="1497807"/>
        </a:xfrm>
        <a:prstGeom prst="ellipse">
          <a:avLst/>
        </a:prstGeom>
        <a:solidFill>
          <a:srgbClr val="007DAD">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smtClean="0">
              <a:solidFill>
                <a:srgbClr val="FAFAFB"/>
              </a:solidFill>
              <a:latin typeface="Arial"/>
              <a:ea typeface="ＭＳ Ｐゴシック"/>
              <a:cs typeface="+mn-cs"/>
            </a:rPr>
            <a:t>Predictions &amp; Decisions</a:t>
          </a:r>
          <a:endParaRPr lang="en-US" sz="1400" kern="1200" dirty="0">
            <a:solidFill>
              <a:srgbClr val="FAFAFB"/>
            </a:solidFill>
            <a:latin typeface="Arial"/>
            <a:ea typeface="ＭＳ Ｐゴシック"/>
            <a:cs typeface="+mn-cs"/>
          </a:endParaRPr>
        </a:p>
      </dsp:txBody>
      <dsp:txXfrm>
        <a:off x="5782770" y="597294"/>
        <a:ext cx="1105510" cy="1059109"/>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EBDFA-F914-D64F-8DD8-81003700F195}" type="datetimeFigureOut">
              <a:rPr lang="en-US" smtClean="0"/>
              <a:t>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7590B1-0E04-2A4A-848D-4625E5D280D7}" type="slidenum">
              <a:rPr lang="en-US" smtClean="0"/>
              <a:t>‹#›</a:t>
            </a:fld>
            <a:endParaRPr lang="en-US"/>
          </a:p>
        </p:txBody>
      </p:sp>
    </p:spTree>
    <p:extLst>
      <p:ext uri="{BB962C8B-B14F-4D97-AF65-F5344CB8AC3E}">
        <p14:creationId xmlns:p14="http://schemas.microsoft.com/office/powerpoint/2010/main" val="177175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x-none" baseline="0" smtClean="0">
                <a:latin typeface="Arial" charset="0"/>
                <a:ea typeface="ＭＳ Ｐゴシック" charset="-128"/>
              </a:rPr>
              <a:t>I’m </a:t>
            </a:r>
            <a:r>
              <a:rPr lang="en-US" altLang="x-none" baseline="0" dirty="0" smtClean="0">
                <a:latin typeface="Arial" charset="0"/>
                <a:ea typeface="ＭＳ Ｐゴシック" charset="-128"/>
              </a:rPr>
              <a:t>going to show you today through my demo – walking through how I built it, just one of the ways you can use the IBM Cloud platform, to create smart, Machine Learning and Artificial Intelligence-infused applications very quickly == applications that we call Cognitive Applications. I'm sure some of you tuning in are already using IBM Cloud, and some are interested and hoping to learn how to get started. My goal is for this demo to be valuable for broth groups.</a:t>
            </a:r>
          </a:p>
          <a:p>
            <a:pPr eaLnBrk="1" hangingPunct="1"/>
            <a:endParaRPr lang="en-US" altLang="x-none" baseline="0" dirty="0" smtClean="0">
              <a:latin typeface="Arial" charset="0"/>
              <a:ea typeface="ＭＳ Ｐゴシック" charset="-128"/>
            </a:endParaRPr>
          </a:p>
          <a:p>
            <a:pPr eaLnBrk="1" hangingPunct="1"/>
            <a:r>
              <a:rPr lang="en-US" altLang="x-none" baseline="0" dirty="0" smtClean="0">
                <a:latin typeface="Arial" charset="0"/>
                <a:ea typeface="ＭＳ Ｐゴシック" charset="-128"/>
              </a:rPr>
              <a:t>So IBM Cloud provides you with that foundation to help you get up and running quickly when it comes to either creating new applications or augmenting you existing applications with ML and AI capabilities.</a:t>
            </a:r>
          </a:p>
          <a:p>
            <a:pPr eaLnBrk="1" hangingPunct="1"/>
            <a:endParaRPr lang="en-US" altLang="x-none" baseline="0" dirty="0" smtClean="0">
              <a:latin typeface="Arial" charset="0"/>
              <a:ea typeface="ＭＳ Ｐゴシック"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x-none" dirty="0" smtClean="0">
                <a:latin typeface="Arial" charset="0"/>
                <a:ea typeface="ＭＳ Ｐゴシック" charset="-128"/>
              </a:rPr>
              <a:t>And ultimately, </a:t>
            </a:r>
            <a:r>
              <a:rPr lang="en-US" altLang="x-none" baseline="0" dirty="0" smtClean="0">
                <a:latin typeface="Arial" charset="0"/>
                <a:ea typeface="ＭＳ Ｐゴシック" charset="-128"/>
              </a:rPr>
              <a:t>after the webinar today,</a:t>
            </a:r>
            <a:r>
              <a:rPr lang="en-US" altLang="x-none" dirty="0" smtClean="0">
                <a:latin typeface="Arial" charset="0"/>
                <a:ea typeface="ＭＳ Ｐゴシック" charset="-128"/>
              </a:rPr>
              <a:t> myself and IBM we look forward to</a:t>
            </a:r>
            <a:r>
              <a:rPr lang="en-US" altLang="x-none" baseline="0" dirty="0" smtClean="0">
                <a:latin typeface="Arial" charset="0"/>
                <a:ea typeface="ＭＳ Ｐゴシック" charset="-128"/>
              </a:rPr>
              <a:t> </a:t>
            </a:r>
            <a:r>
              <a:rPr lang="en-US" altLang="x-none" dirty="0" smtClean="0">
                <a:latin typeface="Arial" charset="0"/>
                <a:ea typeface="ＭＳ Ｐゴシック" charset="-128"/>
              </a:rPr>
              <a:t>continuing the </a:t>
            </a:r>
            <a:r>
              <a:rPr lang="en-US" altLang="x-none" baseline="0" dirty="0" smtClean="0">
                <a:latin typeface="Arial" charset="0"/>
                <a:ea typeface="ＭＳ Ｐゴシック" charset="-128"/>
              </a:rPr>
              <a:t>conversation with you to </a:t>
            </a:r>
            <a:r>
              <a:rPr lang="en-US" altLang="x-none" dirty="0" smtClean="0">
                <a:latin typeface="Arial" charset="0"/>
                <a:ea typeface="ＭＳ Ｐゴシック" charset="-128"/>
              </a:rPr>
              <a:t>start identify areas of opportunity with your business that are high impact. Where we can really focus to help drive value</a:t>
            </a:r>
            <a:r>
              <a:rPr lang="en-US" altLang="x-none" baseline="0" dirty="0" smtClean="0">
                <a:latin typeface="Arial" charset="0"/>
                <a:ea typeface="ＭＳ Ｐゴシック" charset="-128"/>
              </a:rPr>
              <a:t> for you and help make an impact for your company.</a:t>
            </a:r>
            <a:endParaRPr lang="en-US" altLang="x-none" dirty="0" smtClean="0"/>
          </a:p>
        </p:txBody>
      </p:sp>
      <p:sp>
        <p:nvSpPr>
          <p:cNvPr id="4" name="Slide Number Placeholder 3"/>
          <p:cNvSpPr>
            <a:spLocks noGrp="1"/>
          </p:cNvSpPr>
          <p:nvPr>
            <p:ph type="sldNum" sz="quarter" idx="5"/>
          </p:nvPr>
        </p:nvSpPr>
        <p:spPr/>
        <p:txBody>
          <a:bodyPr/>
          <a:lstStyle/>
          <a:p>
            <a:pPr>
              <a:defRPr/>
            </a:pPr>
            <a:fld id="{D6DB61A3-76ED-A342-B75E-869F98CA2C44}" type="slidenum">
              <a:rPr lang="en-US" smtClean="0"/>
              <a:pPr>
                <a:defRPr/>
              </a:pPr>
              <a:t>1</a:t>
            </a:fld>
            <a:endParaRPr lang="en-US"/>
          </a:p>
        </p:txBody>
      </p:sp>
    </p:spTree>
    <p:extLst>
      <p:ext uri="{BB962C8B-B14F-4D97-AF65-F5344CB8AC3E}">
        <p14:creationId xmlns:p14="http://schemas.microsoft.com/office/powerpoint/2010/main" val="1222325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Watson Conversation</a:t>
            </a:r>
          </a:p>
          <a:p>
            <a:pPr lvl="1"/>
            <a:r>
              <a:rPr lang="en-US" sz="1200" kern="1200" dirty="0" smtClean="0">
                <a:solidFill>
                  <a:schemeClr val="tx1"/>
                </a:solidFill>
                <a:effectLst/>
                <a:latin typeface="+mn-lt"/>
                <a:ea typeface="+mn-ea"/>
                <a:cs typeface="+mn-cs"/>
              </a:rPr>
              <a:t>Introduction:</a:t>
            </a:r>
          </a:p>
          <a:p>
            <a:pPr lvl="2"/>
            <a:r>
              <a:rPr lang="en-US" sz="1200" kern="1200" dirty="0" smtClean="0">
                <a:solidFill>
                  <a:schemeClr val="tx1"/>
                </a:solidFill>
                <a:effectLst/>
                <a:latin typeface="+mn-lt"/>
                <a:ea typeface="+mn-ea"/>
                <a:cs typeface="+mn-cs"/>
              </a:rPr>
              <a:t>With Watson Conversation you can have a conversational interface across multiple channels to communicate and engage with your users — customers or internal. </a:t>
            </a:r>
          </a:p>
          <a:p>
            <a:pPr lvl="2"/>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Help</a:t>
            </a:r>
            <a:r>
              <a:rPr lang="en-US" sz="1200" kern="1200" baseline="0" dirty="0" smtClean="0">
                <a:solidFill>
                  <a:schemeClr val="tx1"/>
                </a:solidFill>
                <a:effectLst/>
                <a:latin typeface="+mn-lt"/>
                <a:ea typeface="+mn-ea"/>
                <a:cs typeface="+mn-cs"/>
              </a:rPr>
              <a:t> train Watson on what it can expect in terms of intents, entities, and dialog flow when speaking to customers.</a:t>
            </a:r>
          </a:p>
          <a:p>
            <a:pPr lvl="2"/>
            <a:endParaRPr lang="en-US" sz="1200" kern="1200" baseline="0" dirty="0" smtClean="0">
              <a:solidFill>
                <a:schemeClr val="tx1"/>
              </a:solidFill>
              <a:effectLst/>
              <a:latin typeface="+mn-lt"/>
              <a:ea typeface="+mn-ea"/>
              <a:cs typeface="+mn-cs"/>
            </a:endParaRPr>
          </a:p>
          <a:p>
            <a:pPr lvl="2"/>
            <a:r>
              <a:rPr lang="en-US" sz="1200" kern="1200" baseline="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oal—ultimately, to grasp what someone means, regardless of how they say it.”</a:t>
            </a:r>
          </a:p>
          <a:p>
            <a:pPr lvl="2"/>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Understand what people say, the true intent behind what someone means</a:t>
            </a:r>
          </a:p>
          <a:p>
            <a:pPr lvl="2"/>
            <a:r>
              <a:rPr lang="en-US" sz="1200" kern="1200" dirty="0" smtClean="0">
                <a:solidFill>
                  <a:schemeClr val="tx1"/>
                </a:solidFill>
                <a:effectLst/>
                <a:latin typeface="+mn-lt"/>
                <a:ea typeface="+mn-ea"/>
                <a:cs typeface="+mn-cs"/>
              </a:rPr>
              <a:t>Train Watson on a set of utterances or sentences, express themselves in Natural Language</a:t>
            </a:r>
          </a:p>
          <a:p>
            <a:pPr lvl="2"/>
            <a:r>
              <a:rPr lang="en-US" sz="1200" kern="1200" dirty="0" smtClean="0">
                <a:solidFill>
                  <a:schemeClr val="tx1"/>
                </a:solidFill>
                <a:effectLst/>
                <a:latin typeface="+mn-lt"/>
                <a:ea typeface="+mn-ea"/>
                <a:cs typeface="+mn-cs"/>
              </a:rPr>
              <a:t>Understand what it is they want to accomplish, or what their “intent” is.</a:t>
            </a:r>
          </a:p>
          <a:p>
            <a:pPr lvl="2"/>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	Then that</a:t>
            </a:r>
            <a:r>
              <a:rPr lang="en-US" sz="1200" kern="1200" baseline="0" dirty="0" smtClean="0">
                <a:solidFill>
                  <a:schemeClr val="tx1"/>
                </a:solidFill>
                <a:effectLst/>
                <a:latin typeface="+mn-lt"/>
                <a:ea typeface="+mn-ea"/>
                <a:cs typeface="+mn-cs"/>
              </a:rPr>
              <a:t> is accessed s</a:t>
            </a:r>
            <a:r>
              <a:rPr lang="en-US" sz="1200" kern="1200" dirty="0" smtClean="0">
                <a:solidFill>
                  <a:schemeClr val="tx1"/>
                </a:solidFill>
                <a:effectLst/>
                <a:latin typeface="+mn-lt"/>
                <a:ea typeface="+mn-ea"/>
                <a:cs typeface="+mn-cs"/>
              </a:rPr>
              <a:t>imilarly via REST API, integrate in my app is the Watson Conversation service</a:t>
            </a:r>
          </a:p>
          <a:p>
            <a:pPr lvl="1"/>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Allow users to make </a:t>
            </a:r>
            <a:r>
              <a:rPr lang="en-US" sz="1200" kern="1200" dirty="0" err="1" smtClean="0">
                <a:solidFill>
                  <a:schemeClr val="tx1"/>
                </a:solidFill>
                <a:effectLst/>
                <a:latin typeface="+mn-lt"/>
                <a:ea typeface="+mn-ea"/>
                <a:cs typeface="+mn-cs"/>
              </a:rPr>
              <a:t>chatbots</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New:</a:t>
            </a:r>
          </a:p>
          <a:p>
            <a:pPr lvl="2"/>
            <a:r>
              <a:rPr lang="en-US" sz="1200" kern="1200" dirty="0" smtClean="0">
                <a:solidFill>
                  <a:schemeClr val="tx1"/>
                </a:solidFill>
                <a:effectLst/>
                <a:latin typeface="+mn-lt"/>
                <a:ea typeface="+mn-ea"/>
                <a:cs typeface="+mn-cs"/>
              </a:rPr>
              <a:t>Already created a dialog</a:t>
            </a:r>
            <a:r>
              <a:rPr lang="en-US" sz="1200" kern="1200" baseline="0" dirty="0" smtClean="0">
                <a:solidFill>
                  <a:schemeClr val="tx1"/>
                </a:solidFill>
                <a:effectLst/>
                <a:latin typeface="+mn-lt"/>
                <a:ea typeface="+mn-ea"/>
                <a:cs typeface="+mn-cs"/>
              </a:rPr>
              <a:t> with the fitness </a:t>
            </a:r>
            <a:r>
              <a:rPr lang="en-US" sz="1200" kern="1200" baseline="0" dirty="0" err="1" smtClean="0">
                <a:solidFill>
                  <a:schemeClr val="tx1"/>
                </a:solidFill>
                <a:effectLst/>
                <a:latin typeface="+mn-lt"/>
                <a:ea typeface="+mn-ea"/>
                <a:cs typeface="+mn-cs"/>
              </a:rPr>
              <a:t>chatbot</a:t>
            </a:r>
            <a:r>
              <a:rPr lang="en-US" sz="1200" kern="1200" baseline="0" dirty="0" smtClean="0">
                <a:solidFill>
                  <a:schemeClr val="tx1"/>
                </a:solidFill>
                <a:effectLst/>
                <a:latin typeface="+mn-lt"/>
                <a:ea typeface="+mn-ea"/>
                <a:cs typeface="+mn-cs"/>
              </a:rPr>
              <a:t>. But I wanted to start from scratch, just to show you what that looks like.</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Test these throughout with the sample </a:t>
            </a:r>
            <a:r>
              <a:rPr lang="en-US" sz="1200" kern="1200" dirty="0" err="1" smtClean="0">
                <a:solidFill>
                  <a:schemeClr val="tx1"/>
                </a:solidFill>
                <a:effectLst/>
                <a:latin typeface="+mn-lt"/>
                <a:ea typeface="+mn-ea"/>
                <a:cs typeface="+mn-cs"/>
              </a:rPr>
              <a:t>chatbot</a:t>
            </a:r>
            <a:r>
              <a:rPr lang="en-US" sz="1200" kern="1200" dirty="0" smtClean="0">
                <a:solidFill>
                  <a:schemeClr val="tx1"/>
                </a:solidFill>
                <a:effectLst/>
                <a:latin typeface="+mn-lt"/>
                <a:ea typeface="+mn-ea"/>
                <a:cs typeface="+mn-cs"/>
              </a:rPr>
              <a:t>.</a:t>
            </a:r>
          </a:p>
          <a:p>
            <a:pPr lvl="2"/>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Verbs</a:t>
            </a:r>
            <a:r>
              <a:rPr lang="en-US" sz="1200" kern="1200" baseline="0" dirty="0" smtClean="0">
                <a:solidFill>
                  <a:schemeClr val="tx1"/>
                </a:solidFill>
                <a:effectLst/>
                <a:latin typeface="+mn-lt"/>
                <a:ea typeface="+mn-ea"/>
                <a:cs typeface="+mn-cs"/>
              </a:rPr>
              <a:t> = Intents</a:t>
            </a:r>
          </a:p>
          <a:p>
            <a:pPr lvl="2"/>
            <a:r>
              <a:rPr lang="en-US" sz="1200" kern="1200" baseline="0" dirty="0" smtClean="0">
                <a:solidFill>
                  <a:schemeClr val="tx1"/>
                </a:solidFill>
                <a:effectLst/>
                <a:latin typeface="+mn-lt"/>
                <a:ea typeface="+mn-ea"/>
                <a:cs typeface="+mn-cs"/>
              </a:rPr>
              <a:t>Nouns = Entities</a:t>
            </a:r>
          </a:p>
          <a:p>
            <a:pPr lvl="2"/>
            <a:r>
              <a:rPr lang="en-US" sz="1200" kern="1200" baseline="0" dirty="0" smtClean="0">
                <a:solidFill>
                  <a:schemeClr val="tx1"/>
                </a:solidFill>
                <a:effectLst/>
                <a:latin typeface="+mn-lt"/>
                <a:ea typeface="+mn-ea"/>
                <a:cs typeface="+mn-cs"/>
              </a:rPr>
              <a:t>Dialog flow = piece together these</a:t>
            </a:r>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Watson will use NLP in order to interpret and classify what the user said.</a:t>
            </a:r>
          </a:p>
          <a:p>
            <a:pPr lvl="2"/>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Intents:</a:t>
            </a:r>
          </a:p>
          <a:p>
            <a:pPr lvl="3"/>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sign_up_for_class</a:t>
            </a:r>
            <a:endParaRPr lang="en-US" sz="12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	Examples:</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 want to sign up for a class”</a:t>
            </a:r>
          </a:p>
          <a:p>
            <a:pPr lvl="3"/>
            <a:r>
              <a:rPr lang="en-US" sz="1200" kern="1200" dirty="0" smtClean="0">
                <a:solidFill>
                  <a:schemeClr val="tx1"/>
                </a:solidFill>
                <a:effectLst/>
                <a:latin typeface="+mn-lt"/>
                <a:ea typeface="+mn-ea"/>
                <a:cs typeface="+mn-cs"/>
              </a:rPr>
              <a:t>		”I’d like to join yoga.”</a:t>
            </a:r>
          </a:p>
          <a:p>
            <a:pPr lvl="3"/>
            <a:r>
              <a:rPr lang="en-US" sz="1200" kern="1200" dirty="0" smtClean="0">
                <a:solidFill>
                  <a:schemeClr val="tx1"/>
                </a:solidFill>
                <a:effectLst/>
                <a:latin typeface="+mn-lt"/>
                <a:ea typeface="+mn-ea"/>
                <a:cs typeface="+mn-cs"/>
              </a:rPr>
              <a:t>		“Can</a:t>
            </a:r>
            <a:r>
              <a:rPr lang="en-US" sz="1200" kern="1200" baseline="0" dirty="0" smtClean="0">
                <a:solidFill>
                  <a:schemeClr val="tx1"/>
                </a:solidFill>
                <a:effectLst/>
                <a:latin typeface="+mn-lt"/>
                <a:ea typeface="+mn-ea"/>
                <a:cs typeface="+mn-cs"/>
              </a:rPr>
              <a:t> you add me to the list for the spin class?”</a:t>
            </a:r>
          </a:p>
          <a:p>
            <a:pPr lvl="3"/>
            <a:r>
              <a:rPr lang="en-US" sz="1200" kern="1200" baseline="0" dirty="0" smtClean="0">
                <a:solidFill>
                  <a:schemeClr val="tx1"/>
                </a:solidFill>
                <a:effectLst/>
                <a:latin typeface="+mn-lt"/>
                <a:ea typeface="+mn-ea"/>
                <a:cs typeface="+mn-cs"/>
              </a:rPr>
              <a:t>	Try out:</a:t>
            </a:r>
          </a:p>
          <a:p>
            <a:pPr lvl="3"/>
            <a:r>
              <a:rPr lang="en-US" sz="1200" kern="1200" baseline="0" dirty="0" smtClean="0">
                <a:solidFill>
                  <a:schemeClr val="tx1"/>
                </a:solidFill>
                <a:effectLst/>
                <a:latin typeface="+mn-lt"/>
                <a:ea typeface="+mn-ea"/>
                <a:cs typeface="+mn-cs"/>
              </a:rPr>
              <a:t>		Can I join the fitness </a:t>
            </a:r>
            <a:r>
              <a:rPr lang="en-US" sz="1200" kern="1200" baseline="0" dirty="0" err="1" smtClean="0">
                <a:solidFill>
                  <a:schemeClr val="tx1"/>
                </a:solidFill>
                <a:effectLst/>
                <a:latin typeface="+mn-lt"/>
                <a:ea typeface="+mn-ea"/>
                <a:cs typeface="+mn-cs"/>
              </a:rPr>
              <a:t>bootcamp</a:t>
            </a:r>
            <a:r>
              <a:rPr lang="en-US" sz="1200" kern="1200" baseline="0" dirty="0" smtClean="0">
                <a:solidFill>
                  <a:schemeClr val="tx1"/>
                </a:solidFill>
                <a:effectLst/>
                <a:latin typeface="+mn-lt"/>
                <a:ea typeface="+mn-ea"/>
                <a:cs typeface="+mn-cs"/>
              </a:rPr>
              <a:t>?</a:t>
            </a:r>
          </a:p>
          <a:p>
            <a:pPr lvl="3"/>
            <a:r>
              <a:rPr lang="en-US" sz="1200" kern="1200" baseline="0" dirty="0" smtClean="0">
                <a:solidFill>
                  <a:schemeClr val="tx1"/>
                </a:solidFill>
                <a:effectLst/>
                <a:latin typeface="+mn-lt"/>
                <a:ea typeface="+mn-ea"/>
                <a:cs typeface="+mn-cs"/>
              </a:rPr>
              <a:t>		Sign me up for </a:t>
            </a:r>
            <a:r>
              <a:rPr lang="en-US" sz="1200" kern="1200" baseline="0" dirty="0" err="1" smtClean="0">
                <a:solidFill>
                  <a:schemeClr val="tx1"/>
                </a:solidFill>
                <a:effectLst/>
                <a:latin typeface="+mn-lt"/>
                <a:ea typeface="+mn-ea"/>
                <a:cs typeface="+mn-cs"/>
              </a:rPr>
              <a:t>pilates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cancel_membership</a:t>
            </a:r>
            <a:endParaRPr lang="en-US" sz="12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	Examples:</a:t>
            </a:r>
          </a:p>
          <a:p>
            <a:pPr lvl="3"/>
            <a:r>
              <a:rPr lang="en-US" sz="1200" kern="1200" dirty="0" smtClean="0">
                <a:solidFill>
                  <a:schemeClr val="tx1"/>
                </a:solidFill>
                <a:effectLst/>
                <a:latin typeface="+mn-lt"/>
                <a:ea typeface="+mn-ea"/>
                <a:cs typeface="+mn-cs"/>
              </a:rPr>
              <a:t>		I’d like to cancel my membership</a:t>
            </a:r>
          </a:p>
          <a:p>
            <a:pPr lvl="3"/>
            <a:r>
              <a:rPr lang="en-US" sz="1200" kern="1200" dirty="0" smtClean="0">
                <a:solidFill>
                  <a:schemeClr val="tx1"/>
                </a:solidFill>
                <a:effectLst/>
                <a:latin typeface="+mn-lt"/>
                <a:ea typeface="+mn-ea"/>
                <a:cs typeface="+mn-cs"/>
              </a:rPr>
              <a:t>		I</a:t>
            </a:r>
            <a:r>
              <a:rPr lang="en-US" sz="1200" kern="1200" baseline="0" dirty="0" smtClean="0">
                <a:solidFill>
                  <a:schemeClr val="tx1"/>
                </a:solidFill>
                <a:effectLst/>
                <a:latin typeface="+mn-lt"/>
                <a:ea typeface="+mn-ea"/>
                <a:cs typeface="+mn-cs"/>
              </a:rPr>
              <a:t> don’t want to be a member anymore</a:t>
            </a:r>
          </a:p>
          <a:p>
            <a:pPr lvl="3"/>
            <a:r>
              <a:rPr lang="en-US" sz="1200" kern="1200" baseline="0" dirty="0" smtClean="0">
                <a:solidFill>
                  <a:schemeClr val="tx1"/>
                </a:solidFill>
                <a:effectLst/>
                <a:latin typeface="+mn-lt"/>
                <a:ea typeface="+mn-ea"/>
                <a:cs typeface="+mn-cs"/>
              </a:rPr>
              <a:t>	Try out:	</a:t>
            </a:r>
          </a:p>
          <a:p>
            <a:pPr lvl="3"/>
            <a:r>
              <a:rPr lang="en-US" sz="1200" kern="1200" baseline="0" dirty="0" smtClean="0">
                <a:solidFill>
                  <a:schemeClr val="tx1"/>
                </a:solidFill>
                <a:effectLst/>
                <a:latin typeface="+mn-lt"/>
                <a:ea typeface="+mn-ea"/>
                <a:cs typeface="+mn-cs"/>
              </a:rPr>
              <a:t>		I want to drop my membership</a:t>
            </a:r>
          </a:p>
          <a:p>
            <a:pPr lvl="3"/>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fitness_activity</a:t>
            </a:r>
            <a:endParaRPr lang="en-US" sz="12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	Value:</a:t>
            </a:r>
            <a:r>
              <a:rPr lang="en-US" sz="1200" kern="1200" baseline="0" dirty="0" smtClean="0">
                <a:solidFill>
                  <a:schemeClr val="tx1"/>
                </a:solidFill>
                <a:effectLst/>
                <a:latin typeface="+mn-lt"/>
                <a:ea typeface="+mn-ea"/>
                <a:cs typeface="+mn-cs"/>
              </a:rPr>
              <a:t> “weightlift” : “lift”, “lifting”, “pumping iron”</a:t>
            </a:r>
          </a:p>
          <a:p>
            <a:pPr lvl="3"/>
            <a:r>
              <a:rPr lang="en-US" sz="1200" kern="1200" baseline="0" dirty="0" smtClean="0">
                <a:solidFill>
                  <a:schemeClr val="tx1"/>
                </a:solidFill>
                <a:effectLst/>
                <a:latin typeface="+mn-lt"/>
                <a:ea typeface="+mn-ea"/>
                <a:cs typeface="+mn-cs"/>
              </a:rPr>
              <a:t>	Value: “run”: : “jog” “sprinting”, “cross country”</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Flow:</a:t>
            </a:r>
          </a:p>
          <a:p>
            <a:pPr lvl="3"/>
            <a:r>
              <a:rPr lang="en-US" sz="1200" kern="1200" dirty="0" smtClean="0">
                <a:solidFill>
                  <a:schemeClr val="tx1"/>
                </a:solidFill>
                <a:effectLst/>
                <a:latin typeface="+mn-lt"/>
                <a:ea typeface="+mn-ea"/>
                <a:cs typeface="+mn-cs"/>
              </a:rPr>
              <a:t>#sign-up-for-class and @</a:t>
            </a:r>
            <a:r>
              <a:rPr lang="en-US" sz="1200" kern="1200" dirty="0" err="1" smtClean="0">
                <a:solidFill>
                  <a:schemeClr val="tx1"/>
                </a:solidFill>
                <a:effectLst/>
                <a:latin typeface="+mn-lt"/>
                <a:ea typeface="+mn-ea"/>
                <a:cs typeface="+mn-cs"/>
              </a:rPr>
              <a:t>fitness_activity:running</a:t>
            </a:r>
            <a:endParaRPr lang="en-US" sz="12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Sample:</a:t>
            </a:r>
          </a:p>
          <a:p>
            <a:pPr lvl="4"/>
            <a:r>
              <a:rPr lang="en-US" sz="1200" kern="1200" dirty="0" smtClean="0">
                <a:solidFill>
                  <a:schemeClr val="tx1"/>
                </a:solidFill>
                <a:effectLst/>
                <a:latin typeface="+mn-lt"/>
                <a:ea typeface="+mn-ea"/>
                <a:cs typeface="+mn-cs"/>
              </a:rPr>
              <a:t>“Sign me up for the </a:t>
            </a:r>
            <a:r>
              <a:rPr lang="en-US" sz="1200" kern="1200" baseline="0" dirty="0" smtClean="0">
                <a:solidFill>
                  <a:schemeClr val="tx1"/>
                </a:solidFill>
                <a:effectLst/>
                <a:latin typeface="+mn-lt"/>
                <a:ea typeface="+mn-ea"/>
                <a:cs typeface="+mn-cs"/>
              </a:rPr>
              <a:t>running class!”</a:t>
            </a:r>
          </a:p>
          <a:p>
            <a:pPr lvl="4"/>
            <a:r>
              <a:rPr lang="en-US" sz="1200" kern="1200" baseline="0" dirty="0" smtClean="0">
                <a:solidFill>
                  <a:schemeClr val="tx1"/>
                </a:solidFill>
                <a:effectLst/>
                <a:latin typeface="+mn-lt"/>
                <a:ea typeface="+mn-ea"/>
                <a:cs typeface="+mn-cs"/>
              </a:rPr>
              <a:t>“Can I join in on the jogging?</a:t>
            </a:r>
            <a:endParaRPr lang="en-US" sz="12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Define how I want my conversation to go</a:t>
            </a:r>
          </a:p>
          <a:p>
            <a:pPr lvl="3"/>
            <a:r>
              <a:rPr lang="en-US" sz="1200" kern="1200" dirty="0" smtClean="0">
                <a:solidFill>
                  <a:schemeClr val="tx1"/>
                </a:solidFill>
                <a:effectLst/>
                <a:latin typeface="+mn-lt"/>
                <a:ea typeface="+mn-ea"/>
                <a:cs typeface="+mn-cs"/>
              </a:rPr>
              <a:t>Note: I can have multiple responses to each node.</a:t>
            </a:r>
          </a:p>
          <a:p>
            <a:pPr lvl="1"/>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Walk through existing conversation</a:t>
            </a:r>
          </a:p>
          <a:p>
            <a:pPr lvl="2"/>
            <a:r>
              <a:rPr lang="en-US" sz="1200" kern="1200" dirty="0" smtClean="0">
                <a:solidFill>
                  <a:schemeClr val="tx1"/>
                </a:solidFill>
                <a:effectLst/>
                <a:latin typeface="+mn-lt"/>
                <a:ea typeface="+mn-ea"/>
                <a:cs typeface="+mn-cs"/>
              </a:rPr>
              <a:t>Very simple in terms of intents</a:t>
            </a:r>
            <a:r>
              <a:rPr lang="en-US" sz="1200" kern="1200" baseline="0" dirty="0" smtClean="0">
                <a:solidFill>
                  <a:schemeClr val="tx1"/>
                </a:solidFill>
                <a:effectLst/>
                <a:latin typeface="+mn-lt"/>
                <a:ea typeface="+mn-ea"/>
                <a:cs typeface="+mn-cs"/>
              </a:rPr>
              <a:t> and entities:</a:t>
            </a:r>
          </a:p>
          <a:p>
            <a:pPr lvl="2"/>
            <a:r>
              <a:rPr lang="en-US" sz="1200" kern="1200" dirty="0" smtClean="0">
                <a:solidFill>
                  <a:schemeClr val="tx1"/>
                </a:solidFill>
                <a:effectLst/>
                <a:latin typeface="+mn-lt"/>
                <a:ea typeface="+mn-ea"/>
                <a:cs typeface="+mn-cs"/>
              </a:rPr>
              <a:t>Did</a:t>
            </a:r>
            <a:r>
              <a:rPr lang="en-US" sz="1200" kern="1200" baseline="0" dirty="0" smtClean="0">
                <a:solidFill>
                  <a:schemeClr val="tx1"/>
                </a:solidFill>
                <a:effectLst/>
                <a:latin typeface="+mn-lt"/>
                <a:ea typeface="+mn-ea"/>
                <a:cs typeface="+mn-cs"/>
              </a:rPr>
              <a:t> not define too much in terms of Intents:</a:t>
            </a:r>
          </a:p>
          <a:p>
            <a:pPr lvl="2"/>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achieve_a_fitness_goal</a:t>
            </a:r>
            <a:endParaRPr lang="en-US" sz="1200" kern="1200" baseline="0" dirty="0" smtClean="0">
              <a:solidFill>
                <a:schemeClr val="tx1"/>
              </a:solidFill>
              <a:effectLst/>
              <a:latin typeface="+mn-lt"/>
              <a:ea typeface="+mn-ea"/>
              <a:cs typeface="+mn-cs"/>
            </a:endParaRPr>
          </a:p>
          <a:p>
            <a:pPr lvl="2"/>
            <a:r>
              <a:rPr lang="en-US" sz="1200" kern="1200" baseline="0" dirty="0" smtClean="0">
                <a:solidFill>
                  <a:schemeClr val="tx1"/>
                </a:solidFill>
                <a:effectLst/>
                <a:latin typeface="+mn-lt"/>
                <a:ea typeface="+mn-ea"/>
                <a:cs typeface="+mn-cs"/>
              </a:rPr>
              <a:t>Entities:</a:t>
            </a:r>
          </a:p>
          <a:p>
            <a:pPr lvl="2"/>
            <a:r>
              <a:rPr lang="en-US" sz="1200" kern="1200" baseline="0" dirty="0" smtClean="0">
                <a:solidFill>
                  <a:schemeClr val="tx1"/>
                </a:solidFill>
                <a:effectLst/>
                <a:latin typeface="+mn-lt"/>
                <a:ea typeface="+mn-ea"/>
                <a:cs typeface="+mn-cs"/>
              </a:rPr>
              <a:t>	@goal:</a:t>
            </a:r>
          </a:p>
          <a:p>
            <a:pPr lvl="2"/>
            <a:r>
              <a:rPr lang="en-US" sz="1200" kern="1200" baseline="0" dirty="0" smtClean="0">
                <a:solidFill>
                  <a:schemeClr val="tx1"/>
                </a:solidFill>
                <a:effectLst/>
                <a:latin typeface="+mn-lt"/>
                <a:ea typeface="+mn-ea"/>
                <a:cs typeface="+mn-cs"/>
              </a:rPr>
              <a:t>		Walk through the synonyms</a:t>
            </a:r>
          </a:p>
          <a:p>
            <a:pPr lvl="2"/>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yesno</a:t>
            </a:r>
            <a:r>
              <a:rPr lang="en-US" sz="1200" kern="1200" baseline="0" dirty="0" smtClean="0">
                <a:solidFill>
                  <a:schemeClr val="tx1"/>
                </a:solidFill>
                <a:effectLst/>
                <a:latin typeface="+mn-lt"/>
                <a:ea typeface="+mn-ea"/>
                <a:cs typeface="+mn-cs"/>
              </a:rPr>
              <a:t>:</a:t>
            </a:r>
          </a:p>
          <a:p>
            <a:pPr lvl="2"/>
            <a:r>
              <a:rPr lang="en-US" sz="1200" kern="1200" baseline="0" dirty="0" smtClean="0">
                <a:solidFill>
                  <a:schemeClr val="tx1"/>
                </a:solidFill>
                <a:effectLst/>
                <a:latin typeface="+mn-lt"/>
                <a:ea typeface="+mn-ea"/>
                <a:cs typeface="+mn-cs"/>
              </a:rPr>
              <a:t>		Since I am asking quite a few yes/no questions of them.</a:t>
            </a:r>
          </a:p>
          <a:p>
            <a:pPr lvl="2"/>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phonenumber</a:t>
            </a:r>
            <a:r>
              <a:rPr lang="en-US" sz="1200" kern="1200" baseline="0" dirty="0" smtClean="0">
                <a:solidFill>
                  <a:schemeClr val="tx1"/>
                </a:solidFill>
                <a:effectLst/>
                <a:latin typeface="+mn-lt"/>
                <a:ea typeface="+mn-ea"/>
                <a:cs typeface="+mn-cs"/>
              </a:rPr>
              <a:t>:</a:t>
            </a:r>
          </a:p>
          <a:p>
            <a:pPr lvl="2"/>
            <a:r>
              <a:rPr lang="en-US" sz="1200" kern="1200" baseline="0" dirty="0" smtClean="0">
                <a:solidFill>
                  <a:schemeClr val="tx1"/>
                </a:solidFill>
                <a:effectLst/>
                <a:latin typeface="+mn-lt"/>
                <a:ea typeface="+mn-ea"/>
                <a:cs typeface="+mn-cs"/>
              </a:rPr>
              <a:t>		Define with regular expression</a:t>
            </a:r>
          </a:p>
          <a:p>
            <a:pPr lvl="2"/>
            <a:r>
              <a:rPr lang="en-US" sz="1200" kern="1200" baseline="0" dirty="0" smtClean="0">
                <a:solidFill>
                  <a:schemeClr val="tx1"/>
                </a:solidFill>
                <a:effectLst/>
                <a:latin typeface="+mn-lt"/>
                <a:ea typeface="+mn-ea"/>
                <a:cs typeface="+mn-cs"/>
              </a:rPr>
              <a:t>Flow:</a:t>
            </a:r>
          </a:p>
          <a:p>
            <a:pPr lvl="2"/>
            <a:r>
              <a:rPr lang="en-US" sz="1200" kern="1200" baseline="0" dirty="0" smtClean="0">
                <a:solidFill>
                  <a:schemeClr val="tx1"/>
                </a:solidFill>
                <a:effectLst/>
                <a:latin typeface="+mn-lt"/>
                <a:ea typeface="+mn-ea"/>
                <a:cs typeface="+mn-cs"/>
              </a:rPr>
              <a:t>	Pretty </a:t>
            </a:r>
            <a:r>
              <a:rPr lang="en-US" sz="1200" kern="1200" baseline="0" dirty="0" err="1" smtClean="0">
                <a:solidFill>
                  <a:schemeClr val="tx1"/>
                </a:solidFill>
                <a:effectLst/>
                <a:latin typeface="+mn-lt"/>
                <a:ea typeface="+mn-ea"/>
                <a:cs typeface="+mn-cs"/>
              </a:rPr>
              <a:t>straigthforward</a:t>
            </a:r>
            <a:r>
              <a:rPr lang="en-US" sz="1200" kern="1200" baseline="0" dirty="0" smtClean="0">
                <a:solidFill>
                  <a:schemeClr val="tx1"/>
                </a:solidFill>
                <a:effectLst/>
                <a:latin typeface="+mn-lt"/>
                <a:ea typeface="+mn-ea"/>
                <a:cs typeface="+mn-cs"/>
              </a:rPr>
              <a:t> here, too.</a:t>
            </a:r>
          </a:p>
          <a:p>
            <a:pPr lvl="2"/>
            <a:endParaRPr lang="en-US" sz="1200" kern="1200" baseline="0" dirty="0" smtClean="0">
              <a:solidFill>
                <a:schemeClr val="tx1"/>
              </a:solidFill>
              <a:effectLst/>
              <a:latin typeface="+mn-lt"/>
              <a:ea typeface="+mn-ea"/>
              <a:cs typeface="+mn-cs"/>
            </a:endParaRPr>
          </a:p>
          <a:p>
            <a:pPr lvl="2"/>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Filler:</a:t>
            </a:r>
          </a:p>
          <a:p>
            <a:pPr lvl="2"/>
            <a:r>
              <a:rPr lang="en-US" sz="1200" kern="1200" dirty="0" smtClean="0">
                <a:solidFill>
                  <a:schemeClr val="tx1"/>
                </a:solidFill>
                <a:effectLst/>
                <a:latin typeface="+mn-lt"/>
                <a:ea typeface="+mn-ea"/>
                <a:cs typeface="+mn-cs"/>
              </a:rPr>
              <a:t>Customer service — add a </a:t>
            </a:r>
            <a:r>
              <a:rPr lang="en-US" sz="1200" kern="1200" dirty="0" err="1" smtClean="0">
                <a:solidFill>
                  <a:schemeClr val="tx1"/>
                </a:solidFill>
                <a:effectLst/>
                <a:latin typeface="+mn-lt"/>
                <a:ea typeface="+mn-ea"/>
                <a:cs typeface="+mn-cs"/>
              </a:rPr>
              <a:t>chatbot</a:t>
            </a:r>
            <a:r>
              <a:rPr lang="en-US" sz="1200" kern="1200" dirty="0" smtClean="0">
                <a:solidFill>
                  <a:schemeClr val="tx1"/>
                </a:solidFill>
                <a:effectLst/>
                <a:latin typeface="+mn-lt"/>
                <a:ea typeface="+mn-ea"/>
                <a:cs typeface="+mn-cs"/>
              </a:rPr>
              <a:t> that automatically respond to your customers’ most frequently asked questions</a:t>
            </a:r>
          </a:p>
          <a:p>
            <a:pPr lvl="2"/>
            <a:r>
              <a:rPr lang="en-US" sz="1200" kern="1200" dirty="0" smtClean="0">
                <a:solidFill>
                  <a:schemeClr val="tx1"/>
                </a:solidFill>
                <a:effectLst/>
                <a:latin typeface="+mn-lt"/>
                <a:ea typeface="+mn-ea"/>
                <a:cs typeface="+mn-cs"/>
              </a:rPr>
              <a:t>Mobile apps - Allow your customer to control your mobile app using NLU virtual agents</a:t>
            </a:r>
          </a:p>
          <a:p>
            <a:pPr lvl="2"/>
            <a:r>
              <a:rPr lang="en-US" sz="1200" kern="1200" dirty="0" smtClean="0">
                <a:solidFill>
                  <a:schemeClr val="tx1"/>
                </a:solidFill>
                <a:effectLst/>
                <a:latin typeface="+mn-lt"/>
                <a:ea typeface="+mn-ea"/>
                <a:cs typeface="+mn-cs"/>
              </a:rPr>
              <a:t>Messaging channels - Built Twitter, Slack, Facebook Messenger Bots that interface instantly with users</a:t>
            </a:r>
          </a:p>
          <a:p>
            <a:pPr lvl="2"/>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 power connected devices to understand language and respond to users’ commands</a:t>
            </a:r>
          </a:p>
          <a:p>
            <a:pPr lvl="2"/>
            <a:r>
              <a:rPr lang="en-US" sz="1200" kern="1200" dirty="0" smtClean="0">
                <a:solidFill>
                  <a:schemeClr val="tx1"/>
                </a:solidFill>
                <a:effectLst/>
                <a:latin typeface="+mn-lt"/>
                <a:ea typeface="+mn-ea"/>
                <a:cs typeface="+mn-cs"/>
              </a:rPr>
              <a:t>Robots — Power robots with NLU and conversational capabilities</a:t>
            </a:r>
          </a:p>
          <a:p>
            <a:endParaRPr lang="en-US" dirty="0" smtClean="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10</a:t>
            </a:fld>
            <a:endParaRPr lang="en-US"/>
          </a:p>
        </p:txBody>
      </p:sp>
    </p:spTree>
    <p:extLst>
      <p:ext uri="{BB962C8B-B14F-4D97-AF65-F5344CB8AC3E}">
        <p14:creationId xmlns:p14="http://schemas.microsoft.com/office/powerpoint/2010/main" val="16151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smtClean="0"/>
              <a:t>So those are the core services. The ML model and the </a:t>
            </a:r>
            <a:r>
              <a:rPr lang="en-US" dirty="0" err="1" smtClean="0"/>
              <a:t>Chatbot</a:t>
            </a:r>
            <a:r>
              <a:rPr lang="en-US" dirty="0" smtClean="0"/>
              <a:t>.</a:t>
            </a:r>
          </a:p>
          <a:p>
            <a:endParaRPr lang="en-US" dirty="0" smtClean="0"/>
          </a:p>
          <a:p>
            <a:r>
              <a:rPr lang="en-US" dirty="0" smtClean="0"/>
              <a:t>Node-RED is our glue</a:t>
            </a:r>
            <a:r>
              <a:rPr lang="en-US" baseline="0" dirty="0" smtClean="0"/>
              <a:t> to piece these together into a web application. </a:t>
            </a:r>
            <a:r>
              <a:rPr lang="en-US" baseline="0" dirty="0" err="1" smtClean="0"/>
              <a:t>Palatte</a:t>
            </a:r>
            <a:r>
              <a:rPr lang="en-US" baseline="0" dirty="0" smtClean="0"/>
              <a:t> to the left. All sorts of services. Highlight Watson.</a:t>
            </a:r>
            <a:endParaRPr lang="en-US" dirty="0" smtClean="0"/>
          </a:p>
          <a:p>
            <a:endParaRPr lang="en-US" dirty="0" smtClean="0"/>
          </a:p>
          <a:p>
            <a:r>
              <a:rPr lang="en-US" dirty="0" smtClean="0"/>
              <a:t>Node-RED</a:t>
            </a:r>
          </a:p>
          <a:p>
            <a:endParaRPr lang="en-US" dirty="0"/>
          </a:p>
          <a:p>
            <a:pPr lvl="0"/>
            <a:r>
              <a:rPr lang="en-US" sz="1200" kern="1200" dirty="0" smtClean="0">
                <a:solidFill>
                  <a:schemeClr val="tx1"/>
                </a:solidFill>
                <a:effectLst/>
                <a:latin typeface="+mn-lt"/>
                <a:ea typeface="+mn-ea"/>
                <a:cs typeface="+mn-cs"/>
              </a:rPr>
              <a:t>Take both of these REST API calls and make them one. Show a NODE Red #1 of what this scoring looks like from Postman. </a:t>
            </a:r>
          </a:p>
          <a:p>
            <a:pPr lvl="1"/>
            <a:r>
              <a:rPr lang="en-US" sz="1200" kern="1200" dirty="0" smtClean="0">
                <a:solidFill>
                  <a:schemeClr val="tx1"/>
                </a:solidFill>
                <a:effectLst/>
                <a:latin typeface="+mn-lt"/>
                <a:ea typeface="+mn-ea"/>
                <a:cs typeface="+mn-cs"/>
              </a:rPr>
              <a:t>(Brief intro to </a:t>
            </a:r>
            <a:r>
              <a:rPr lang="en-US" sz="1200" kern="1200" dirty="0" err="1" smtClean="0">
                <a:solidFill>
                  <a:schemeClr val="tx1"/>
                </a:solidFill>
                <a:effectLst/>
                <a:latin typeface="+mn-lt"/>
                <a:ea typeface="+mn-ea"/>
                <a:cs typeface="+mn-cs"/>
              </a:rPr>
              <a:t>NodeRED</a:t>
            </a:r>
            <a:r>
              <a:rPr lang="en-US" sz="1200" kern="1200" dirty="0" smtClean="0">
                <a:solidFill>
                  <a:schemeClr val="tx1"/>
                </a:solidFill>
                <a:effectLst/>
                <a:latin typeface="+mn-lt"/>
                <a:ea typeface="+mn-ea"/>
                <a:cs typeface="+mn-cs"/>
              </a:rPr>
              <a:t>). </a:t>
            </a:r>
          </a:p>
          <a:p>
            <a:pPr lvl="2"/>
            <a:r>
              <a:rPr lang="en-US" sz="1200" kern="1200" dirty="0" smtClean="0">
                <a:solidFill>
                  <a:schemeClr val="tx1"/>
                </a:solidFill>
                <a:effectLst/>
                <a:latin typeface="+mn-lt"/>
                <a:ea typeface="+mn-ea"/>
                <a:cs typeface="+mn-cs"/>
              </a:rPr>
              <a:t>Open Source tool</a:t>
            </a:r>
          </a:p>
          <a:p>
            <a:pPr lvl="2"/>
            <a:r>
              <a:rPr lang="en-US" sz="1200" kern="1200" dirty="0" smtClean="0">
                <a:solidFill>
                  <a:schemeClr val="tx1"/>
                </a:solidFill>
                <a:effectLst/>
                <a:latin typeface="+mn-lt"/>
                <a:ea typeface="+mn-ea"/>
                <a:cs typeface="+mn-cs"/>
              </a:rPr>
              <a:t>Excellent to quickly get up and running and wire together RESTful services for demos </a:t>
            </a:r>
          </a:p>
          <a:p>
            <a:pPr lvl="2"/>
            <a:r>
              <a:rPr lang="en-US" sz="1200" kern="1200" dirty="0" smtClean="0">
                <a:solidFill>
                  <a:schemeClr val="tx1"/>
                </a:solidFill>
                <a:effectLst/>
                <a:latin typeface="+mn-lt"/>
                <a:ea typeface="+mn-ea"/>
                <a:cs typeface="+mn-cs"/>
              </a:rPr>
              <a:t>Show “Deploy” the flow. </a:t>
            </a:r>
            <a:endParaRPr lang="en-US" dirty="0" smtClean="0"/>
          </a:p>
          <a:p>
            <a:endParaRPr lang="en-US" dirty="0" smtClean="0"/>
          </a:p>
          <a:p>
            <a:pPr marL="228600" indent="-228600">
              <a:buAutoNum type="arabicPeriod"/>
            </a:pPr>
            <a:r>
              <a:rPr lang="en-US" dirty="0" smtClean="0"/>
              <a:t>Watson ML Example.</a:t>
            </a:r>
          </a:p>
          <a:p>
            <a:pPr marL="685800" lvl="1" indent="-228600">
              <a:buAutoNum type="arabicPeriod"/>
            </a:pPr>
            <a:r>
              <a:rPr lang="en-US" dirty="0" smtClean="0"/>
              <a:t>HTTP Request. API endpoint. Response.</a:t>
            </a:r>
          </a:p>
          <a:p>
            <a:pPr marL="685800" lvl="1" indent="-228600">
              <a:buAutoNum type="arabicPeriod"/>
            </a:pPr>
            <a:r>
              <a:rPr lang="en-US" dirty="0" err="1" smtClean="0"/>
              <a:t>Javascript</a:t>
            </a:r>
            <a:r>
              <a:rPr lang="en-US" baseline="0" dirty="0" smtClean="0"/>
              <a:t> functions in between.</a:t>
            </a:r>
          </a:p>
          <a:p>
            <a:pPr marL="685800" lvl="1" indent="-228600">
              <a:buAutoNum type="arabicPeriod"/>
            </a:pPr>
            <a:endParaRPr lang="en-US" baseline="0" dirty="0" smtClean="0"/>
          </a:p>
          <a:p>
            <a:pPr marL="228600" lvl="0" indent="-228600">
              <a:buAutoNum type="arabicPeriod"/>
            </a:pPr>
            <a:r>
              <a:rPr lang="en-US" baseline="0" dirty="0" smtClean="0"/>
              <a:t>Watson Conversation Example</a:t>
            </a:r>
          </a:p>
          <a:p>
            <a:pPr marL="685800" lvl="1" indent="-228600">
              <a:buAutoNum type="arabicPeriod"/>
            </a:pPr>
            <a:r>
              <a:rPr lang="en-US" baseline="0" dirty="0" smtClean="0"/>
              <a:t>Send with Postman.</a:t>
            </a:r>
          </a:p>
          <a:p>
            <a:pPr marL="685800" lvl="1" indent="-228600">
              <a:buAutoNum type="arabicPeriod"/>
            </a:pPr>
            <a:r>
              <a:rPr lang="en-US" baseline="0" dirty="0" smtClean="0"/>
              <a:t>You can see intents, entities, etc. that are returned.</a:t>
            </a:r>
          </a:p>
          <a:p>
            <a:endParaRPr lang="en-US" dirty="0" smtClean="0">
              <a:effectLst/>
            </a:endParaRPr>
          </a:p>
          <a:p>
            <a:pPr lvl="0"/>
            <a:r>
              <a:rPr lang="en-US" sz="1200" kern="1200" dirty="0" smtClean="0">
                <a:solidFill>
                  <a:schemeClr val="tx1"/>
                </a:solidFill>
                <a:effectLst/>
                <a:latin typeface="+mn-lt"/>
                <a:ea typeface="+mn-ea"/>
                <a:cs typeface="+mn-cs"/>
              </a:rPr>
              <a:t>3. The</a:t>
            </a:r>
            <a:r>
              <a:rPr lang="en-US" sz="1200" kern="1200" baseline="0" dirty="0" smtClean="0">
                <a:solidFill>
                  <a:schemeClr val="tx1"/>
                </a:solidFill>
                <a:effectLst/>
                <a:latin typeface="+mn-lt"/>
                <a:ea typeface="+mn-ea"/>
                <a:cs typeface="+mn-cs"/>
              </a:rPr>
              <a:t> way I add my logic to put these together is through a “Switch”. N</a:t>
            </a:r>
            <a:r>
              <a:rPr lang="en-US" sz="1200" kern="1200" dirty="0" smtClean="0">
                <a:solidFill>
                  <a:schemeClr val="tx1"/>
                </a:solidFill>
                <a:effectLst/>
                <a:latin typeface="+mn-lt"/>
                <a:ea typeface="+mn-ea"/>
                <a:cs typeface="+mn-cs"/>
              </a:rPr>
              <a:t>ode can help me take an action based on where I am in the conversation.</a:t>
            </a:r>
          </a:p>
          <a:p>
            <a:pPr lvl="0"/>
            <a:r>
              <a:rPr lang="en-US" sz="1200" kern="1200" dirty="0" smtClean="0">
                <a:solidFill>
                  <a:schemeClr val="tx1"/>
                </a:solidFill>
                <a:effectLst/>
                <a:latin typeface="+mn-lt"/>
                <a:ea typeface="+mn-ea"/>
                <a:cs typeface="+mn-cs"/>
              </a:rPr>
              <a:t>	Key is making decisions to perform actions based on what information Conversation returns. Switch statement. I did it it on Nodes, but you could easily do this with intents, entities, thresholds, etc.</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Switch is for the Machine Learning component.</a:t>
            </a:r>
          </a:p>
          <a:p>
            <a:pPr lvl="3"/>
            <a:r>
              <a:rPr lang="en-US" sz="1200" kern="1200" dirty="0" smtClean="0">
                <a:solidFill>
                  <a:schemeClr val="tx1"/>
                </a:solidFill>
                <a:effectLst/>
                <a:latin typeface="+mn-lt"/>
                <a:ea typeface="+mn-ea"/>
                <a:cs typeface="+mn-cs"/>
              </a:rPr>
              <a:t>1 Is for Scoring a ML model</a:t>
            </a:r>
          </a:p>
          <a:p>
            <a:pPr lvl="3"/>
            <a:r>
              <a:rPr lang="en-US" sz="1200" kern="1200" dirty="0" smtClean="0">
                <a:solidFill>
                  <a:schemeClr val="tx1"/>
                </a:solidFill>
                <a:effectLst/>
                <a:latin typeface="+mn-lt"/>
                <a:ea typeface="+mn-ea"/>
                <a:cs typeface="+mn-cs"/>
              </a:rPr>
              <a:t>1 to get data from my database (</a:t>
            </a:r>
            <a:r>
              <a:rPr lang="en-US" sz="1200" kern="1200" dirty="0" err="1" smtClean="0">
                <a:solidFill>
                  <a:schemeClr val="tx1"/>
                </a:solidFill>
                <a:effectLst/>
                <a:latin typeface="+mn-lt"/>
                <a:ea typeface="+mn-ea"/>
                <a:cs typeface="+mn-cs"/>
              </a:rPr>
              <a:t>Cloudant</a:t>
            </a:r>
            <a:r>
              <a:rPr lang="en-US" sz="1200" kern="1200" dirty="0" smtClean="0">
                <a:solidFill>
                  <a:schemeClr val="tx1"/>
                </a:solidFill>
                <a:effectLst/>
                <a:latin typeface="+mn-lt"/>
                <a:ea typeface="+mn-ea"/>
                <a:cs typeface="+mn-cs"/>
              </a:rPr>
              <a:t>)</a:t>
            </a:r>
          </a:p>
          <a:p>
            <a:pPr lvl="3"/>
            <a:r>
              <a:rPr lang="en-US" sz="1200" kern="1200" dirty="0" smtClean="0">
                <a:solidFill>
                  <a:schemeClr val="tx1"/>
                </a:solidFill>
                <a:effectLst/>
                <a:latin typeface="+mn-lt"/>
                <a:ea typeface="+mn-ea"/>
                <a:cs typeface="+mn-cs"/>
              </a:rPr>
              <a:t>	Show </a:t>
            </a:r>
            <a:r>
              <a:rPr lang="en-US" sz="1200" kern="1200" dirty="0" err="1" smtClean="0">
                <a:solidFill>
                  <a:schemeClr val="tx1"/>
                </a:solidFill>
                <a:effectLst/>
                <a:latin typeface="+mn-lt"/>
                <a:ea typeface="+mn-ea"/>
                <a:cs typeface="+mn-cs"/>
              </a:rPr>
              <a:t>Cloudant</a:t>
            </a:r>
            <a:endParaRPr lang="en-US" sz="12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Then the otherwise is for a normal response.</a:t>
            </a:r>
          </a:p>
          <a:p>
            <a:pPr lvl="3"/>
            <a:r>
              <a:rPr lang="en-US" sz="1200" kern="1200" dirty="0" smtClean="0">
                <a:solidFill>
                  <a:schemeClr val="tx1"/>
                </a:solidFill>
                <a:effectLst/>
                <a:latin typeface="+mn-lt"/>
                <a:ea typeface="+mn-ea"/>
                <a:cs typeface="+mn-cs"/>
              </a:rPr>
              <a:t>Persist: Point out Conversation Context. Keep passing. Stores where you are in the </a:t>
            </a:r>
            <a:r>
              <a:rPr lang="en-US" sz="1200" kern="1200" dirty="0" err="1" smtClean="0">
                <a:solidFill>
                  <a:schemeClr val="tx1"/>
                </a:solidFill>
                <a:effectLst/>
                <a:latin typeface="+mn-lt"/>
                <a:ea typeface="+mn-ea"/>
                <a:cs typeface="+mn-cs"/>
              </a:rPr>
              <a:t>convo</a:t>
            </a:r>
            <a:r>
              <a:rPr lang="en-US" sz="1200" kern="1200" dirty="0" smtClean="0">
                <a:solidFill>
                  <a:schemeClr val="tx1"/>
                </a:solidFill>
                <a:effectLst/>
                <a:latin typeface="+mn-lt"/>
                <a:ea typeface="+mn-ea"/>
                <a:cs typeface="+mn-cs"/>
              </a:rPr>
              <a:t> between your requests, any state variables</a:t>
            </a:r>
          </a:p>
          <a:p>
            <a:pPr lvl="3"/>
            <a:r>
              <a:rPr lang="en-US" sz="1200" kern="1200" dirty="0" smtClean="0">
                <a:solidFill>
                  <a:schemeClr val="tx1"/>
                </a:solidFill>
                <a:effectLst/>
                <a:latin typeface="+mn-lt"/>
                <a:ea typeface="+mn-ea"/>
                <a:cs typeface="+mn-cs"/>
              </a:rPr>
              <a:t>Persist: Saving CC and others on the Server side as well. Global variable in </a:t>
            </a:r>
            <a:r>
              <a:rPr lang="en-US" sz="1200" kern="1200" dirty="0" err="1" smtClean="0">
                <a:solidFill>
                  <a:schemeClr val="tx1"/>
                </a:solidFill>
                <a:effectLst/>
                <a:latin typeface="+mn-lt"/>
                <a:ea typeface="+mn-ea"/>
                <a:cs typeface="+mn-cs"/>
              </a:rPr>
              <a:t>NodeRED</a:t>
            </a:r>
            <a:r>
              <a:rPr lang="en-US" sz="1200" kern="1200" dirty="0" smtClean="0">
                <a:solidFill>
                  <a:schemeClr val="tx1"/>
                </a:solidFill>
                <a:effectLst/>
                <a:latin typeface="+mn-lt"/>
                <a:ea typeface="+mn-ea"/>
                <a:cs typeface="+mn-cs"/>
              </a:rPr>
              <a:t>. I’ll have that customer info stored server side to get ready for scoring my model.</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4. Take a look at the complete flow</a:t>
            </a:r>
          </a:p>
          <a:p>
            <a:pPr lvl="2"/>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FRONT END: Walk through </a:t>
            </a:r>
            <a:r>
              <a:rPr lang="en-US" sz="1200" kern="1200" dirty="0" err="1" smtClean="0">
                <a:solidFill>
                  <a:schemeClr val="tx1"/>
                </a:solidFill>
                <a:effectLst/>
                <a:latin typeface="+mn-lt"/>
                <a:ea typeface="+mn-ea"/>
                <a:cs typeface="+mn-cs"/>
              </a:rPr>
              <a:t>Convo</a:t>
            </a:r>
            <a:r>
              <a:rPr lang="en-US" sz="1200" kern="1200" dirty="0" smtClean="0">
                <a:solidFill>
                  <a:schemeClr val="tx1"/>
                </a:solidFill>
                <a:effectLst/>
                <a:latin typeface="+mn-lt"/>
                <a:ea typeface="+mn-ea"/>
                <a:cs typeface="+mn-cs"/>
              </a:rPr>
              <a:t> until get record from the </a:t>
            </a:r>
            <a:r>
              <a:rPr lang="en-US" sz="1200" kern="1200" dirty="0" err="1" smtClean="0">
                <a:solidFill>
                  <a:schemeClr val="tx1"/>
                </a:solidFill>
                <a:effectLst/>
                <a:latin typeface="+mn-lt"/>
                <a:ea typeface="+mn-ea"/>
                <a:cs typeface="+mn-cs"/>
              </a:rPr>
              <a:t>Cloudant</a:t>
            </a:r>
            <a:r>
              <a:rPr lang="en-US" sz="1200" kern="1200" dirty="0" smtClean="0">
                <a:solidFill>
                  <a:schemeClr val="tx1"/>
                </a:solidFill>
                <a:effectLst/>
                <a:latin typeface="+mn-lt"/>
                <a:ea typeface="+mn-ea"/>
                <a:cs typeface="+mn-cs"/>
              </a:rPr>
              <a:t> database.</a:t>
            </a:r>
          </a:p>
          <a:p>
            <a:pPr lvl="2"/>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EXTRA</a:t>
            </a:r>
            <a:r>
              <a:rPr lang="en-US" sz="1200" kern="1200" baseline="0" dirty="0" smtClean="0">
                <a:solidFill>
                  <a:schemeClr val="tx1"/>
                </a:solidFill>
                <a:effectLst/>
                <a:latin typeface="+mn-lt"/>
                <a:ea typeface="+mn-ea"/>
                <a:cs typeface="+mn-cs"/>
              </a:rPr>
              <a:t> BONUS: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beauty</a:t>
            </a:r>
            <a:r>
              <a:rPr lang="en-US" sz="1200" kern="1200" baseline="0" dirty="0" smtClean="0">
                <a:solidFill>
                  <a:schemeClr val="tx1"/>
                </a:solidFill>
                <a:effectLst/>
                <a:latin typeface="+mn-lt"/>
                <a:ea typeface="+mn-ea"/>
                <a:cs typeface="+mn-cs"/>
              </a:rPr>
              <a:t> of IBM Cloud and </a:t>
            </a:r>
            <a:r>
              <a:rPr lang="en-US" sz="1200" kern="1200" baseline="0" dirty="0" err="1" smtClean="0">
                <a:solidFill>
                  <a:schemeClr val="tx1"/>
                </a:solidFill>
                <a:effectLst/>
                <a:latin typeface="+mn-lt"/>
                <a:ea typeface="+mn-ea"/>
                <a:cs typeface="+mn-cs"/>
              </a:rPr>
              <a:t>NodeRED</a:t>
            </a:r>
            <a:r>
              <a:rPr lang="en-US" sz="1200" kern="1200" baseline="0" dirty="0" smtClean="0">
                <a:solidFill>
                  <a:schemeClr val="tx1"/>
                </a:solidFill>
                <a:effectLst/>
                <a:latin typeface="+mn-lt"/>
                <a:ea typeface="+mn-ea"/>
                <a:cs typeface="+mn-cs"/>
              </a:rPr>
              <a:t>, is I can keep adding in these APIs very easily. Extra bonus</a:t>
            </a:r>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Added in Tone Analyzer!</a:t>
            </a:r>
          </a:p>
          <a:p>
            <a:pPr lvl="2"/>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Extra</a:t>
            </a:r>
            <a:r>
              <a:rPr lang="en-US" sz="1200" kern="1200" baseline="0" dirty="0" smtClean="0">
                <a:solidFill>
                  <a:schemeClr val="tx1"/>
                </a:solidFill>
                <a:effectLst/>
                <a:latin typeface="+mn-lt"/>
                <a:ea typeface="+mn-ea"/>
                <a:cs typeface="+mn-cs"/>
              </a:rPr>
              <a:t> bonus: </a:t>
            </a:r>
            <a:r>
              <a:rPr lang="en-US" sz="1200" kern="1200" dirty="0" smtClean="0">
                <a:solidFill>
                  <a:schemeClr val="tx1"/>
                </a:solidFill>
                <a:effectLst/>
                <a:latin typeface="+mn-lt"/>
                <a:ea typeface="+mn-ea"/>
                <a:cs typeface="+mn-cs"/>
              </a:rPr>
              <a:t>NR #5 — just tone analysis (view message objects)</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Bonus at the end: “This is horrible!!!</a:t>
            </a:r>
            <a:r>
              <a:rPr lang="en-US" sz="1200" kern="1200" baseline="0" dirty="0" smtClean="0">
                <a:solidFill>
                  <a:schemeClr val="tx1"/>
                </a:solidFill>
                <a:effectLst/>
                <a:latin typeface="+mn-lt"/>
                <a:ea typeface="+mn-ea"/>
                <a:cs typeface="+mn-cs"/>
              </a:rPr>
              <a:t>” or “I hate this!”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Back to demo overview page.</a:t>
            </a:r>
            <a:endParaRPr lang="en-US" sz="1200" kern="1200" dirty="0" smtClean="0">
              <a:solidFill>
                <a:schemeClr val="tx1"/>
              </a:solidFill>
              <a:effectLst/>
              <a:latin typeface="+mn-lt"/>
              <a:ea typeface="+mn-ea"/>
              <a:cs typeface="+mn-cs"/>
            </a:endParaRPr>
          </a:p>
          <a:p>
            <a:pPr marL="228600" lvl="0" indent="-228600">
              <a:buAutoNum type="arabicPeriod"/>
            </a:pPr>
            <a:endParaRPr lang="en-US" baseline="0" dirty="0" smtClean="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11</a:t>
            </a:fld>
            <a:endParaRPr lang="en-US"/>
          </a:p>
        </p:txBody>
      </p:sp>
    </p:spTree>
    <p:extLst>
      <p:ext uri="{BB962C8B-B14F-4D97-AF65-F5344CB8AC3E}">
        <p14:creationId xmlns:p14="http://schemas.microsoft.com/office/powerpoint/2010/main" val="757676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smtClean="0"/>
              <a:t>So those are the core services. The ML model and the </a:t>
            </a:r>
            <a:r>
              <a:rPr lang="en-US" dirty="0" err="1" smtClean="0"/>
              <a:t>Chatbot</a:t>
            </a:r>
            <a:r>
              <a:rPr lang="en-US" dirty="0" smtClean="0"/>
              <a:t>.</a:t>
            </a:r>
          </a:p>
          <a:p>
            <a:endParaRPr lang="en-US" dirty="0" smtClean="0"/>
          </a:p>
          <a:p>
            <a:r>
              <a:rPr lang="en-US" dirty="0" smtClean="0"/>
              <a:t>Node-RED is our glue</a:t>
            </a:r>
            <a:r>
              <a:rPr lang="en-US" baseline="0" dirty="0" smtClean="0"/>
              <a:t> to piece these together into a web application. </a:t>
            </a:r>
            <a:r>
              <a:rPr lang="en-US" baseline="0" dirty="0" err="1" smtClean="0"/>
              <a:t>Palatte</a:t>
            </a:r>
            <a:r>
              <a:rPr lang="en-US" baseline="0" dirty="0" smtClean="0"/>
              <a:t> to the left. All sorts of services. Highlight Watson.</a:t>
            </a:r>
            <a:endParaRPr lang="en-US" dirty="0" smtClean="0"/>
          </a:p>
          <a:p>
            <a:endParaRPr lang="en-US" dirty="0" smtClean="0"/>
          </a:p>
          <a:p>
            <a:r>
              <a:rPr lang="en-US" dirty="0" smtClean="0"/>
              <a:t>Node-RED</a:t>
            </a:r>
          </a:p>
          <a:p>
            <a:endParaRPr lang="en-US" dirty="0"/>
          </a:p>
          <a:p>
            <a:pPr lvl="0"/>
            <a:r>
              <a:rPr lang="en-US" sz="1200" kern="1200" dirty="0" smtClean="0">
                <a:solidFill>
                  <a:schemeClr val="tx1"/>
                </a:solidFill>
                <a:effectLst/>
                <a:latin typeface="+mn-lt"/>
                <a:ea typeface="+mn-ea"/>
                <a:cs typeface="+mn-cs"/>
              </a:rPr>
              <a:t>Take both of these REST API calls and make them one. Show a NODE Red #1 of what this scoring looks like from Postman. </a:t>
            </a:r>
          </a:p>
          <a:p>
            <a:pPr lvl="1"/>
            <a:r>
              <a:rPr lang="en-US" sz="1200" kern="1200" dirty="0" smtClean="0">
                <a:solidFill>
                  <a:schemeClr val="tx1"/>
                </a:solidFill>
                <a:effectLst/>
                <a:latin typeface="+mn-lt"/>
                <a:ea typeface="+mn-ea"/>
                <a:cs typeface="+mn-cs"/>
              </a:rPr>
              <a:t>(Brief intro to </a:t>
            </a:r>
            <a:r>
              <a:rPr lang="en-US" sz="1200" kern="1200" dirty="0" err="1" smtClean="0">
                <a:solidFill>
                  <a:schemeClr val="tx1"/>
                </a:solidFill>
                <a:effectLst/>
                <a:latin typeface="+mn-lt"/>
                <a:ea typeface="+mn-ea"/>
                <a:cs typeface="+mn-cs"/>
              </a:rPr>
              <a:t>NodeRED</a:t>
            </a:r>
            <a:r>
              <a:rPr lang="en-US" sz="1200" kern="1200" dirty="0" smtClean="0">
                <a:solidFill>
                  <a:schemeClr val="tx1"/>
                </a:solidFill>
                <a:effectLst/>
                <a:latin typeface="+mn-lt"/>
                <a:ea typeface="+mn-ea"/>
                <a:cs typeface="+mn-cs"/>
              </a:rPr>
              <a:t>). </a:t>
            </a:r>
          </a:p>
          <a:p>
            <a:pPr lvl="2"/>
            <a:r>
              <a:rPr lang="en-US" sz="1200" kern="1200" dirty="0" smtClean="0">
                <a:solidFill>
                  <a:schemeClr val="tx1"/>
                </a:solidFill>
                <a:effectLst/>
                <a:latin typeface="+mn-lt"/>
                <a:ea typeface="+mn-ea"/>
                <a:cs typeface="+mn-cs"/>
              </a:rPr>
              <a:t>Open Source tool</a:t>
            </a:r>
          </a:p>
          <a:p>
            <a:pPr lvl="2"/>
            <a:r>
              <a:rPr lang="en-US" sz="1200" kern="1200" dirty="0" smtClean="0">
                <a:solidFill>
                  <a:schemeClr val="tx1"/>
                </a:solidFill>
                <a:effectLst/>
                <a:latin typeface="+mn-lt"/>
                <a:ea typeface="+mn-ea"/>
                <a:cs typeface="+mn-cs"/>
              </a:rPr>
              <a:t>Excellent to quickly get up and running and wire together RESTful services for demos </a:t>
            </a:r>
          </a:p>
          <a:p>
            <a:pPr lvl="2"/>
            <a:r>
              <a:rPr lang="en-US" sz="1200" kern="1200" dirty="0" smtClean="0">
                <a:solidFill>
                  <a:schemeClr val="tx1"/>
                </a:solidFill>
                <a:effectLst/>
                <a:latin typeface="+mn-lt"/>
                <a:ea typeface="+mn-ea"/>
                <a:cs typeface="+mn-cs"/>
              </a:rPr>
              <a:t>Show “Deploy” the flow. </a:t>
            </a:r>
            <a:endParaRPr lang="en-US" dirty="0" smtClean="0"/>
          </a:p>
          <a:p>
            <a:endParaRPr lang="en-US" dirty="0" smtClean="0"/>
          </a:p>
          <a:p>
            <a:pPr marL="228600" indent="-228600">
              <a:buAutoNum type="arabicPeriod"/>
            </a:pPr>
            <a:r>
              <a:rPr lang="en-US" dirty="0" smtClean="0"/>
              <a:t>Watson ML Example.</a:t>
            </a:r>
          </a:p>
          <a:p>
            <a:pPr marL="685800" lvl="1" indent="-228600">
              <a:buAutoNum type="arabicPeriod"/>
            </a:pPr>
            <a:r>
              <a:rPr lang="en-US" dirty="0" smtClean="0"/>
              <a:t>HTTP Request. API endpoint. Response.</a:t>
            </a:r>
          </a:p>
          <a:p>
            <a:pPr marL="685800" lvl="1" indent="-228600">
              <a:buAutoNum type="arabicPeriod"/>
            </a:pPr>
            <a:r>
              <a:rPr lang="en-US" dirty="0" err="1" smtClean="0"/>
              <a:t>Javascript</a:t>
            </a:r>
            <a:r>
              <a:rPr lang="en-US" baseline="0" dirty="0" smtClean="0"/>
              <a:t> functions in between.</a:t>
            </a:r>
          </a:p>
          <a:p>
            <a:pPr marL="685800" lvl="1" indent="-228600">
              <a:buAutoNum type="arabicPeriod"/>
            </a:pPr>
            <a:endParaRPr lang="en-US" baseline="0" dirty="0" smtClean="0"/>
          </a:p>
          <a:p>
            <a:pPr marL="228600" lvl="0" indent="-228600">
              <a:buAutoNum type="arabicPeriod"/>
            </a:pPr>
            <a:r>
              <a:rPr lang="en-US" baseline="0" dirty="0" smtClean="0"/>
              <a:t>Watson Conversation Example</a:t>
            </a:r>
          </a:p>
          <a:p>
            <a:pPr marL="685800" lvl="1" indent="-228600">
              <a:buAutoNum type="arabicPeriod"/>
            </a:pPr>
            <a:r>
              <a:rPr lang="en-US" baseline="0" dirty="0" smtClean="0"/>
              <a:t>Send with Postman.</a:t>
            </a:r>
          </a:p>
          <a:p>
            <a:pPr marL="685800" lvl="1" indent="-228600">
              <a:buAutoNum type="arabicPeriod"/>
            </a:pPr>
            <a:r>
              <a:rPr lang="en-US" baseline="0" dirty="0" smtClean="0"/>
              <a:t>You can see intents, entities, etc. that are returned.</a:t>
            </a:r>
          </a:p>
          <a:p>
            <a:endParaRPr lang="en-US" dirty="0" smtClean="0">
              <a:effectLst/>
            </a:endParaRPr>
          </a:p>
          <a:p>
            <a:pPr lvl="0"/>
            <a:r>
              <a:rPr lang="en-US" sz="1200" kern="1200" dirty="0" smtClean="0">
                <a:solidFill>
                  <a:schemeClr val="tx1"/>
                </a:solidFill>
                <a:effectLst/>
                <a:latin typeface="+mn-lt"/>
                <a:ea typeface="+mn-ea"/>
                <a:cs typeface="+mn-cs"/>
              </a:rPr>
              <a:t>3. The</a:t>
            </a:r>
            <a:r>
              <a:rPr lang="en-US" sz="1200" kern="1200" baseline="0" dirty="0" smtClean="0">
                <a:solidFill>
                  <a:schemeClr val="tx1"/>
                </a:solidFill>
                <a:effectLst/>
                <a:latin typeface="+mn-lt"/>
                <a:ea typeface="+mn-ea"/>
                <a:cs typeface="+mn-cs"/>
              </a:rPr>
              <a:t> way I add my logic to put these together is through a “Switch”. N</a:t>
            </a:r>
            <a:r>
              <a:rPr lang="en-US" sz="1200" kern="1200" dirty="0" smtClean="0">
                <a:solidFill>
                  <a:schemeClr val="tx1"/>
                </a:solidFill>
                <a:effectLst/>
                <a:latin typeface="+mn-lt"/>
                <a:ea typeface="+mn-ea"/>
                <a:cs typeface="+mn-cs"/>
              </a:rPr>
              <a:t>ode can help me take an action based on where I am in the conversation.</a:t>
            </a:r>
          </a:p>
          <a:p>
            <a:pPr lvl="0"/>
            <a:r>
              <a:rPr lang="en-US" sz="1200" kern="1200" dirty="0" smtClean="0">
                <a:solidFill>
                  <a:schemeClr val="tx1"/>
                </a:solidFill>
                <a:effectLst/>
                <a:latin typeface="+mn-lt"/>
                <a:ea typeface="+mn-ea"/>
                <a:cs typeface="+mn-cs"/>
              </a:rPr>
              <a:t>	Key is making decisions to perform actions based on what information Conversation returns. Switch statement. I did it it on Nodes, but you could easily do this with intents, entities, thresholds, etc.</a:t>
            </a:r>
          </a:p>
          <a:p>
            <a:pPr marL="1371600" marR="0" lvl="3"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 Switch is for the Machine Learning component.</a:t>
            </a:r>
          </a:p>
          <a:p>
            <a:pPr lvl="3"/>
            <a:r>
              <a:rPr lang="en-US" sz="1200" kern="1200" dirty="0" smtClean="0">
                <a:solidFill>
                  <a:schemeClr val="tx1"/>
                </a:solidFill>
                <a:effectLst/>
                <a:latin typeface="+mn-lt"/>
                <a:ea typeface="+mn-ea"/>
                <a:cs typeface="+mn-cs"/>
              </a:rPr>
              <a:t>1 Is for Scoring a ML model</a:t>
            </a:r>
          </a:p>
          <a:p>
            <a:pPr lvl="3"/>
            <a:r>
              <a:rPr lang="en-US" sz="1200" kern="1200" dirty="0" smtClean="0">
                <a:solidFill>
                  <a:schemeClr val="tx1"/>
                </a:solidFill>
                <a:effectLst/>
                <a:latin typeface="+mn-lt"/>
                <a:ea typeface="+mn-ea"/>
                <a:cs typeface="+mn-cs"/>
              </a:rPr>
              <a:t>1 to get data from my database (</a:t>
            </a:r>
            <a:r>
              <a:rPr lang="en-US" sz="1200" kern="1200" dirty="0" err="1" smtClean="0">
                <a:solidFill>
                  <a:schemeClr val="tx1"/>
                </a:solidFill>
                <a:effectLst/>
                <a:latin typeface="+mn-lt"/>
                <a:ea typeface="+mn-ea"/>
                <a:cs typeface="+mn-cs"/>
              </a:rPr>
              <a:t>Cloudant</a:t>
            </a:r>
            <a:r>
              <a:rPr lang="en-US" sz="1200" kern="1200" dirty="0" smtClean="0">
                <a:solidFill>
                  <a:schemeClr val="tx1"/>
                </a:solidFill>
                <a:effectLst/>
                <a:latin typeface="+mn-lt"/>
                <a:ea typeface="+mn-ea"/>
                <a:cs typeface="+mn-cs"/>
              </a:rPr>
              <a:t>)</a:t>
            </a:r>
          </a:p>
          <a:p>
            <a:pPr lvl="3"/>
            <a:r>
              <a:rPr lang="en-US" sz="1200" kern="1200" dirty="0" smtClean="0">
                <a:solidFill>
                  <a:schemeClr val="tx1"/>
                </a:solidFill>
                <a:effectLst/>
                <a:latin typeface="+mn-lt"/>
                <a:ea typeface="+mn-ea"/>
                <a:cs typeface="+mn-cs"/>
              </a:rPr>
              <a:t>	Show </a:t>
            </a:r>
            <a:r>
              <a:rPr lang="en-US" sz="1200" kern="1200" dirty="0" err="1" smtClean="0">
                <a:solidFill>
                  <a:schemeClr val="tx1"/>
                </a:solidFill>
                <a:effectLst/>
                <a:latin typeface="+mn-lt"/>
                <a:ea typeface="+mn-ea"/>
                <a:cs typeface="+mn-cs"/>
              </a:rPr>
              <a:t>Cloudant</a:t>
            </a:r>
            <a:endParaRPr lang="en-US" sz="12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Then the otherwise is for a normal response.</a:t>
            </a:r>
          </a:p>
          <a:p>
            <a:pPr lvl="3"/>
            <a:r>
              <a:rPr lang="en-US" sz="1200" kern="1200" dirty="0" smtClean="0">
                <a:solidFill>
                  <a:schemeClr val="tx1"/>
                </a:solidFill>
                <a:effectLst/>
                <a:latin typeface="+mn-lt"/>
                <a:ea typeface="+mn-ea"/>
                <a:cs typeface="+mn-cs"/>
              </a:rPr>
              <a:t>Persist: Point out Conversation Context. Keep passing. Stores where you are in the </a:t>
            </a:r>
            <a:r>
              <a:rPr lang="en-US" sz="1200" kern="1200" dirty="0" err="1" smtClean="0">
                <a:solidFill>
                  <a:schemeClr val="tx1"/>
                </a:solidFill>
                <a:effectLst/>
                <a:latin typeface="+mn-lt"/>
                <a:ea typeface="+mn-ea"/>
                <a:cs typeface="+mn-cs"/>
              </a:rPr>
              <a:t>convo</a:t>
            </a:r>
            <a:r>
              <a:rPr lang="en-US" sz="1200" kern="1200" dirty="0" smtClean="0">
                <a:solidFill>
                  <a:schemeClr val="tx1"/>
                </a:solidFill>
                <a:effectLst/>
                <a:latin typeface="+mn-lt"/>
                <a:ea typeface="+mn-ea"/>
                <a:cs typeface="+mn-cs"/>
              </a:rPr>
              <a:t> between your requests, any state variables</a:t>
            </a:r>
          </a:p>
          <a:p>
            <a:pPr lvl="3"/>
            <a:r>
              <a:rPr lang="en-US" sz="1200" kern="1200" dirty="0" smtClean="0">
                <a:solidFill>
                  <a:schemeClr val="tx1"/>
                </a:solidFill>
                <a:effectLst/>
                <a:latin typeface="+mn-lt"/>
                <a:ea typeface="+mn-ea"/>
                <a:cs typeface="+mn-cs"/>
              </a:rPr>
              <a:t>Persist: Saving CC and others on the Server side as well. Global variable in </a:t>
            </a:r>
            <a:r>
              <a:rPr lang="en-US" sz="1200" kern="1200" dirty="0" err="1" smtClean="0">
                <a:solidFill>
                  <a:schemeClr val="tx1"/>
                </a:solidFill>
                <a:effectLst/>
                <a:latin typeface="+mn-lt"/>
                <a:ea typeface="+mn-ea"/>
                <a:cs typeface="+mn-cs"/>
              </a:rPr>
              <a:t>NodeRED</a:t>
            </a:r>
            <a:r>
              <a:rPr lang="en-US" sz="1200" kern="1200" dirty="0" smtClean="0">
                <a:solidFill>
                  <a:schemeClr val="tx1"/>
                </a:solidFill>
                <a:effectLst/>
                <a:latin typeface="+mn-lt"/>
                <a:ea typeface="+mn-ea"/>
                <a:cs typeface="+mn-cs"/>
              </a:rPr>
              <a:t>. I’ll have that customer info stored server side to get ready for scoring my model.</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4. Take a look at the complete flow</a:t>
            </a:r>
          </a:p>
          <a:p>
            <a:pPr lvl="2"/>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FRONT END: Walk through </a:t>
            </a:r>
            <a:r>
              <a:rPr lang="en-US" sz="1200" kern="1200" dirty="0" err="1" smtClean="0">
                <a:solidFill>
                  <a:schemeClr val="tx1"/>
                </a:solidFill>
                <a:effectLst/>
                <a:latin typeface="+mn-lt"/>
                <a:ea typeface="+mn-ea"/>
                <a:cs typeface="+mn-cs"/>
              </a:rPr>
              <a:t>Convo</a:t>
            </a:r>
            <a:r>
              <a:rPr lang="en-US" sz="1200" kern="1200" dirty="0" smtClean="0">
                <a:solidFill>
                  <a:schemeClr val="tx1"/>
                </a:solidFill>
                <a:effectLst/>
                <a:latin typeface="+mn-lt"/>
                <a:ea typeface="+mn-ea"/>
                <a:cs typeface="+mn-cs"/>
              </a:rPr>
              <a:t> until get record from the </a:t>
            </a:r>
            <a:r>
              <a:rPr lang="en-US" sz="1200" kern="1200" dirty="0" err="1" smtClean="0">
                <a:solidFill>
                  <a:schemeClr val="tx1"/>
                </a:solidFill>
                <a:effectLst/>
                <a:latin typeface="+mn-lt"/>
                <a:ea typeface="+mn-ea"/>
                <a:cs typeface="+mn-cs"/>
              </a:rPr>
              <a:t>Cloudant</a:t>
            </a:r>
            <a:r>
              <a:rPr lang="en-US" sz="1200" kern="1200" dirty="0" smtClean="0">
                <a:solidFill>
                  <a:schemeClr val="tx1"/>
                </a:solidFill>
                <a:effectLst/>
                <a:latin typeface="+mn-lt"/>
                <a:ea typeface="+mn-ea"/>
                <a:cs typeface="+mn-cs"/>
              </a:rPr>
              <a:t> database.</a:t>
            </a:r>
          </a:p>
          <a:p>
            <a:pPr lvl="2"/>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EXTRA</a:t>
            </a:r>
            <a:r>
              <a:rPr lang="en-US" sz="1200" kern="1200" baseline="0" dirty="0" smtClean="0">
                <a:solidFill>
                  <a:schemeClr val="tx1"/>
                </a:solidFill>
                <a:effectLst/>
                <a:latin typeface="+mn-lt"/>
                <a:ea typeface="+mn-ea"/>
                <a:cs typeface="+mn-cs"/>
              </a:rPr>
              <a:t> BONUS: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beauty</a:t>
            </a:r>
            <a:r>
              <a:rPr lang="en-US" sz="1200" kern="1200" baseline="0" dirty="0" smtClean="0">
                <a:solidFill>
                  <a:schemeClr val="tx1"/>
                </a:solidFill>
                <a:effectLst/>
                <a:latin typeface="+mn-lt"/>
                <a:ea typeface="+mn-ea"/>
                <a:cs typeface="+mn-cs"/>
              </a:rPr>
              <a:t> of IBM Cloud and </a:t>
            </a:r>
            <a:r>
              <a:rPr lang="en-US" sz="1200" kern="1200" baseline="0" dirty="0" err="1" smtClean="0">
                <a:solidFill>
                  <a:schemeClr val="tx1"/>
                </a:solidFill>
                <a:effectLst/>
                <a:latin typeface="+mn-lt"/>
                <a:ea typeface="+mn-ea"/>
                <a:cs typeface="+mn-cs"/>
              </a:rPr>
              <a:t>NodeRED</a:t>
            </a:r>
            <a:r>
              <a:rPr lang="en-US" sz="1200" kern="1200" baseline="0" dirty="0" smtClean="0">
                <a:solidFill>
                  <a:schemeClr val="tx1"/>
                </a:solidFill>
                <a:effectLst/>
                <a:latin typeface="+mn-lt"/>
                <a:ea typeface="+mn-ea"/>
                <a:cs typeface="+mn-cs"/>
              </a:rPr>
              <a:t>, is I can keep adding in these APIs very easily. Extra bonus</a:t>
            </a:r>
            <a:endParaRPr lang="en-US" sz="1200" kern="1200" dirty="0" smtClean="0">
              <a:solidFill>
                <a:schemeClr val="tx1"/>
              </a:solidFill>
              <a:effectLst/>
              <a:latin typeface="+mn-lt"/>
              <a:ea typeface="+mn-ea"/>
              <a:cs typeface="+mn-cs"/>
            </a:endParaRPr>
          </a:p>
          <a:p>
            <a:pPr lvl="2"/>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Added in Tone Analyzer!</a:t>
            </a:r>
          </a:p>
          <a:p>
            <a:pPr lvl="2"/>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Extra</a:t>
            </a:r>
            <a:r>
              <a:rPr lang="en-US" sz="1200" kern="1200" baseline="0" dirty="0" smtClean="0">
                <a:solidFill>
                  <a:schemeClr val="tx1"/>
                </a:solidFill>
                <a:effectLst/>
                <a:latin typeface="+mn-lt"/>
                <a:ea typeface="+mn-ea"/>
                <a:cs typeface="+mn-cs"/>
              </a:rPr>
              <a:t> bonus: </a:t>
            </a:r>
            <a:r>
              <a:rPr lang="en-US" sz="1200" kern="1200" dirty="0" smtClean="0">
                <a:solidFill>
                  <a:schemeClr val="tx1"/>
                </a:solidFill>
                <a:effectLst/>
                <a:latin typeface="+mn-lt"/>
                <a:ea typeface="+mn-ea"/>
                <a:cs typeface="+mn-cs"/>
              </a:rPr>
              <a:t>NR #5 — just tone analysis (view message objects)</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Bonus at the end: “This is horrible!!!</a:t>
            </a:r>
            <a:r>
              <a:rPr lang="en-US" sz="1200" kern="1200" baseline="0" dirty="0" smtClean="0">
                <a:solidFill>
                  <a:schemeClr val="tx1"/>
                </a:solidFill>
                <a:effectLst/>
                <a:latin typeface="+mn-lt"/>
                <a:ea typeface="+mn-ea"/>
                <a:cs typeface="+mn-cs"/>
              </a:rPr>
              <a:t>” or “I hate this!”</a:t>
            </a:r>
          </a:p>
          <a:p>
            <a:pPr lvl="0"/>
            <a:endParaRPr lang="en-US" sz="1200" kern="1200" baseline="0" dirty="0" smtClean="0">
              <a:solidFill>
                <a:schemeClr val="tx1"/>
              </a:solidFill>
              <a:effectLst/>
              <a:latin typeface="+mn-lt"/>
              <a:ea typeface="+mn-ea"/>
              <a:cs typeface="+mn-cs"/>
            </a:endParaRPr>
          </a:p>
          <a:p>
            <a:pPr lvl="0"/>
            <a:r>
              <a:rPr lang="en-US" sz="1200" kern="1200" baseline="0" dirty="0" smtClean="0">
                <a:solidFill>
                  <a:schemeClr val="tx1"/>
                </a:solidFill>
                <a:effectLst/>
                <a:latin typeface="+mn-lt"/>
                <a:ea typeface="+mn-ea"/>
                <a:cs typeface="+mn-cs"/>
              </a:rPr>
              <a:t>Back to demo overview page.</a:t>
            </a:r>
            <a:endParaRPr lang="en-US" sz="1200" kern="1200" dirty="0" smtClean="0">
              <a:solidFill>
                <a:schemeClr val="tx1"/>
              </a:solidFill>
              <a:effectLst/>
              <a:latin typeface="+mn-lt"/>
              <a:ea typeface="+mn-ea"/>
              <a:cs typeface="+mn-cs"/>
            </a:endParaRPr>
          </a:p>
          <a:p>
            <a:pPr marL="228600" lvl="0" indent="-228600">
              <a:buAutoNum type="arabicPeriod"/>
            </a:pPr>
            <a:endParaRPr lang="en-US" baseline="0" dirty="0" smtClean="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12</a:t>
            </a:fld>
            <a:endParaRPr lang="en-US"/>
          </a:p>
        </p:txBody>
      </p:sp>
    </p:spTree>
    <p:extLst>
      <p:ext uri="{BB962C8B-B14F-4D97-AF65-F5344CB8AC3E}">
        <p14:creationId xmlns:p14="http://schemas.microsoft.com/office/powerpoint/2010/main" val="823753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a business leveraging a cognitive application look like?</a:t>
            </a:r>
          </a:p>
          <a:p>
            <a:endParaRPr lang="en-US" dirty="0" smtClean="0"/>
          </a:p>
          <a:p>
            <a:r>
              <a:rPr lang="en-US" dirty="0" smtClean="0"/>
              <a:t>http://</a:t>
            </a:r>
            <a:r>
              <a:rPr lang="en-US" dirty="0" err="1" smtClean="0"/>
              <a:t>ecc.ibm.com</a:t>
            </a:r>
            <a:r>
              <a:rPr lang="en-US" dirty="0" smtClean="0"/>
              <a:t>/case-study/us-</a:t>
            </a:r>
            <a:r>
              <a:rPr lang="en-US" dirty="0" err="1" smtClean="0"/>
              <a:t>en</a:t>
            </a:r>
            <a:r>
              <a:rPr lang="en-US" dirty="0" smtClean="0"/>
              <a:t>/ECCF-WUC12544USEN</a:t>
            </a:r>
          </a:p>
          <a:p>
            <a:endParaRPr lang="en-US" dirty="0" smtClean="0"/>
          </a:p>
          <a:p>
            <a:r>
              <a:rPr lang="en-US" dirty="0" smtClean="0"/>
              <a:t>Autodesk Virtual Agent</a:t>
            </a:r>
          </a:p>
          <a:p>
            <a:endParaRPr lang="en-US" dirty="0" smtClean="0"/>
          </a:p>
          <a:p>
            <a:r>
              <a:rPr lang="en-US" dirty="0" smtClean="0"/>
              <a:t>TODO:</a:t>
            </a:r>
            <a:r>
              <a:rPr lang="en-US" baseline="0" dirty="0" smtClean="0"/>
              <a:t> fill this in.</a:t>
            </a:r>
          </a:p>
          <a:p>
            <a:r>
              <a:rPr lang="en-US" sz="1200" b="0" i="0" kern="1200" dirty="0" smtClean="0">
                <a:solidFill>
                  <a:schemeClr val="tx1"/>
                </a:solidFill>
                <a:effectLst/>
                <a:latin typeface="+mn-lt"/>
                <a:ea typeface="+mn-ea"/>
                <a:cs typeface="+mn-cs"/>
              </a:rPr>
              <a:t>Recognizing that shifting to a subscription business model requires real-time customer service and support, Autodesk sought to use cognitive technology to enhance its customer experience.</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more than 34 years, software giant Autodesk sold its popular 3D design, engineering and entertainment software under perpetual desktop licensing agreements. However, the way customers want to buy and access products is changing—from working with desktop applications to using software hosted on cloud and mobile platforms.</a:t>
            </a:r>
            <a:endParaRPr lang="en-US" sz="1200" b="0" i="0" kern="1200" baseline="0" dirty="0" smtClean="0">
              <a:solidFill>
                <a:schemeClr val="tx1"/>
              </a:solidFill>
              <a:effectLst/>
              <a:latin typeface="+mn-lt"/>
              <a:ea typeface="+mn-ea"/>
              <a:cs typeface="+mn-cs"/>
            </a:endParaRPr>
          </a:p>
          <a:p>
            <a:endParaRPr lang="en-US" dirty="0" smtClean="0"/>
          </a:p>
          <a:p>
            <a:r>
              <a:rPr lang="en-US" sz="1200" b="0" i="0" kern="1200" dirty="0" smtClean="0">
                <a:solidFill>
                  <a:schemeClr val="tx1"/>
                </a:solidFill>
                <a:effectLst/>
                <a:latin typeface="+mn-lt"/>
                <a:ea typeface="+mn-ea"/>
                <a:cs typeface="+mn-cs"/>
              </a:rPr>
              <a:t>Using the IBM Watson Conversation Service, Autodesk built a virtual agent that interacts with customers and returns answers quickly by recognizing the intent and context behind inquiries.</a:t>
            </a:r>
            <a:endParaRPr lang="en-US" dirty="0" smtClean="0"/>
          </a:p>
          <a:p>
            <a:endParaRPr lang="en-US" dirty="0" smtClean="0"/>
          </a:p>
          <a:p>
            <a:r>
              <a:rPr lang="en-US" sz="1200" b="0" i="0" kern="1200" dirty="0" smtClean="0">
                <a:solidFill>
                  <a:schemeClr val="tx1"/>
                </a:solidFill>
                <a:effectLst/>
                <a:latin typeface="+mn-lt"/>
                <a:ea typeface="+mn-ea"/>
                <a:cs typeface="+mn-cs"/>
              </a:rPr>
              <a:t>Using the IBM® Watson™ Conversation service, Autodesk developed a virtual agent that interacts with customers. The solution returns answers quickly by applying natural language processing (NLP) and deep learning techniques to recognize and extract the intent, context and meaning behind inquiries.</a:t>
            </a:r>
            <a:endParaRPr lang="en-US" dirty="0" smtClean="0"/>
          </a:p>
          <a:p>
            <a:endParaRPr lang="en-US" dirty="0" smtClean="0"/>
          </a:p>
          <a:p>
            <a:pPr fontAlgn="base"/>
            <a:r>
              <a:rPr lang="en-US" sz="1200" b="1" i="0" kern="1200" dirty="0" smtClean="0">
                <a:solidFill>
                  <a:schemeClr val="tx1"/>
                </a:solidFill>
                <a:effectLst/>
                <a:latin typeface="+mn-lt"/>
                <a:ea typeface="+mn-ea"/>
                <a:cs typeface="+mn-cs"/>
              </a:rPr>
              <a:t>Results</a:t>
            </a:r>
          </a:p>
          <a:p>
            <a:pPr fontAlgn="base"/>
            <a:r>
              <a:rPr lang="en-US" sz="1200" b="0" i="0" kern="1200" dirty="0" smtClean="0">
                <a:solidFill>
                  <a:schemeClr val="tx1"/>
                </a:solidFill>
                <a:effectLst/>
                <a:latin typeface="+mn-lt"/>
                <a:ea typeface="+mn-ea"/>
                <a:cs typeface="+mn-cs"/>
              </a:rPr>
              <a:t>Supports 20,000 conversations</a:t>
            </a:r>
          </a:p>
          <a:p>
            <a:pPr fontAlgn="base"/>
            <a:r>
              <a:rPr lang="en-US" sz="1200" b="0" i="0" kern="1200" dirty="0" smtClean="0">
                <a:solidFill>
                  <a:schemeClr val="tx1"/>
                </a:solidFill>
                <a:effectLst/>
                <a:latin typeface="+mn-lt"/>
                <a:ea typeface="+mn-ea"/>
                <a:cs typeface="+mn-cs"/>
              </a:rPr>
              <a:t>per month, easing the burden on call center staff</a:t>
            </a:r>
          </a:p>
          <a:p>
            <a:pPr fontAlgn="base"/>
            <a:r>
              <a:rPr lang="en-US" sz="1200" b="0" i="0" kern="1200" dirty="0" smtClean="0">
                <a:solidFill>
                  <a:schemeClr val="tx1"/>
                </a:solidFill>
                <a:effectLst/>
                <a:latin typeface="+mn-lt"/>
                <a:ea typeface="+mn-ea"/>
                <a:cs typeface="+mn-cs"/>
              </a:rPr>
              <a:t>Recognizes 40 distinct use cases</a:t>
            </a:r>
          </a:p>
          <a:p>
            <a:pPr fontAlgn="base"/>
            <a:r>
              <a:rPr lang="en-US" sz="1200" b="0" i="0" kern="1200" dirty="0" smtClean="0">
                <a:solidFill>
                  <a:schemeClr val="tx1"/>
                </a:solidFill>
                <a:effectLst/>
                <a:latin typeface="+mn-lt"/>
                <a:ea typeface="+mn-ea"/>
                <a:cs typeface="+mn-cs"/>
              </a:rPr>
              <a:t>to quickly resolve easy requests so that agents can focus on helping customers with complex issues</a:t>
            </a:r>
          </a:p>
          <a:p>
            <a:pPr fontAlgn="base"/>
            <a:r>
              <a:rPr lang="en-US" sz="1200" b="0" i="0" kern="1200" dirty="0" smtClean="0">
                <a:solidFill>
                  <a:schemeClr val="tx1"/>
                </a:solidFill>
                <a:effectLst/>
                <a:latin typeface="+mn-lt"/>
                <a:ea typeface="+mn-ea"/>
                <a:cs typeface="+mn-cs"/>
              </a:rPr>
              <a:t>Cuts resolution time drastically</a:t>
            </a:r>
          </a:p>
          <a:p>
            <a:pPr fontAlgn="base"/>
            <a:r>
              <a:rPr lang="en-US" sz="1200" b="0" i="0" kern="1200" dirty="0" smtClean="0">
                <a:solidFill>
                  <a:schemeClr val="tx1"/>
                </a:solidFill>
                <a:effectLst/>
                <a:latin typeface="+mn-lt"/>
                <a:ea typeface="+mn-ea"/>
                <a:cs typeface="+mn-cs"/>
              </a:rPr>
              <a:t>from 1.5 days to just 5.4 minutes for most inquiries</a:t>
            </a:r>
          </a:p>
          <a:p>
            <a:endParaRPr lang="en-US" dirty="0" smtClean="0"/>
          </a:p>
          <a:p>
            <a:r>
              <a:rPr lang="en-US" dirty="0" smtClean="0"/>
              <a:t>--------</a:t>
            </a:r>
          </a:p>
          <a:p>
            <a:endParaRPr lang="en-US" dirty="0" smtClean="0"/>
          </a:p>
          <a:p>
            <a:pPr fontAlgn="base"/>
            <a:r>
              <a:rPr lang="en-US" sz="1200" b="0" i="0" kern="1200" dirty="0" smtClean="0">
                <a:solidFill>
                  <a:schemeClr val="tx1"/>
                </a:solidFill>
                <a:effectLst/>
                <a:latin typeface="+mn-lt"/>
                <a:ea typeface="+mn-ea"/>
                <a:cs typeface="+mn-cs"/>
              </a:rPr>
              <a:t>Although the move makes sense for Autodesk—customers can save money, avoid long-term agreements and benefit more quickly from product updates—it also has a profound effect on customer service.</a:t>
            </a:r>
          </a:p>
          <a:p>
            <a:pPr fontAlgn="base"/>
            <a:r>
              <a:rPr lang="en-US" sz="1200" b="0" i="0" kern="1200" dirty="0" smtClean="0">
                <a:solidFill>
                  <a:schemeClr val="tx1"/>
                </a:solidFill>
                <a:effectLst/>
                <a:latin typeface="+mn-lt"/>
                <a:ea typeface="+mn-ea"/>
                <a:cs typeface="+mn-cs"/>
              </a:rPr>
              <a:t>What’s more, it raises the stakes for attracting and retaining new and would-be customers because the purchase experience often begins with a trial. “If a software trial doesn’t work properly, they’ll never become a customer,” says </a:t>
            </a:r>
            <a:r>
              <a:rPr lang="en-US" sz="1200" b="0" i="0" kern="1200" dirty="0" err="1" smtClean="0">
                <a:solidFill>
                  <a:schemeClr val="tx1"/>
                </a:solidFill>
                <a:effectLst/>
                <a:latin typeface="+mn-lt"/>
                <a:ea typeface="+mn-ea"/>
                <a:cs typeface="+mn-cs"/>
              </a:rPr>
              <a:t>Spratto</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Currently, Autodesk maintains a staff of about 350 internal and external customer support agents who handle roughly one million customer and partner contacts per year, half of which pertain to activation code requests, changes of address, contract problems and technical issues. “A lot of what my team does is just problem recognition, trying to identify what the person wants or is asking,” explains </a:t>
            </a:r>
            <a:r>
              <a:rPr lang="en-US" sz="1200" b="0" i="0" kern="1200" dirty="0" err="1" smtClean="0">
                <a:solidFill>
                  <a:schemeClr val="tx1"/>
                </a:solidFill>
                <a:effectLst/>
                <a:latin typeface="+mn-lt"/>
                <a:ea typeface="+mn-ea"/>
                <a:cs typeface="+mn-cs"/>
              </a:rPr>
              <a:t>Spratto</a:t>
            </a:r>
            <a:r>
              <a:rPr lang="en-US" sz="1200" b="0" i="0" kern="1200" dirty="0" smtClean="0">
                <a:solidFill>
                  <a:schemeClr val="tx1"/>
                </a:solidFill>
                <a:effectLst/>
                <a:latin typeface="+mn-lt"/>
                <a:ea typeface="+mn-ea"/>
                <a:cs typeface="+mn-cs"/>
              </a:rPr>
              <a:t>, who manages both customer and partner service worldwide. Due to the heavy volume and complexity of the issues, the current resolution time for inquiries can be 1.5 days or more.</a:t>
            </a:r>
          </a:p>
          <a:p>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a result, agents are under less pressure and can focus on more complex issues, such as helping customers understand how to use some of the products’ more sophisticated features and functionalities.</a:t>
            </a:r>
            <a:endParaRPr lang="en-US" dirty="0" smtClean="0"/>
          </a:p>
          <a:p>
            <a:endParaRPr lang="en-US" dirty="0"/>
          </a:p>
        </p:txBody>
      </p:sp>
      <p:sp>
        <p:nvSpPr>
          <p:cNvPr id="4" name="Slide Number Placeholder 3"/>
          <p:cNvSpPr>
            <a:spLocks noGrp="1"/>
          </p:cNvSpPr>
          <p:nvPr>
            <p:ph type="sldNum" sz="quarter" idx="10"/>
          </p:nvPr>
        </p:nvSpPr>
        <p:spPr/>
        <p:txBody>
          <a:bodyPr/>
          <a:lstStyle/>
          <a:p>
            <a:fld id="{E27590B1-0E04-2A4A-848D-4625E5D280D7}" type="slidenum">
              <a:rPr lang="en-US" smtClean="0"/>
              <a:t>13</a:t>
            </a:fld>
            <a:endParaRPr lang="en-US"/>
          </a:p>
        </p:txBody>
      </p:sp>
    </p:spTree>
    <p:extLst>
      <p:ext uri="{BB962C8B-B14F-4D97-AF65-F5344CB8AC3E}">
        <p14:creationId xmlns:p14="http://schemas.microsoft.com/office/powerpoint/2010/main" val="253978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smtClean="0"/>
              <a:t>Now</a:t>
            </a:r>
            <a:r>
              <a:rPr lang="en-US" baseline="0" dirty="0" smtClean="0"/>
              <a:t> I’d like to open it up to questions from the chat.</a:t>
            </a:r>
          </a:p>
          <a:p>
            <a:r>
              <a:rPr lang="en-US" baseline="0" dirty="0" smtClean="0"/>
              <a:t>??????</a:t>
            </a:r>
          </a:p>
          <a:p>
            <a:endParaRPr lang="en-US" baseline="0" dirty="0" smtClean="0"/>
          </a:p>
          <a:p>
            <a:r>
              <a:rPr lang="en-US" baseline="0" dirty="0" smtClean="0"/>
              <a:t>Thank you everyone.</a:t>
            </a:r>
          </a:p>
          <a:p>
            <a:endParaRPr lang="en-US" baseline="0" dirty="0" smtClean="0"/>
          </a:p>
          <a:p>
            <a:r>
              <a:rPr lang="en-US" baseline="0" dirty="0" smtClean="0"/>
              <a:t>I hope I've opened up your mind to the possibilities of what IBM Cloud can help your organization achieve, and you're excited about ways that we can help drive value for you with your use of data and analytics. Thanks again for tuning, and we hope to speak with you soon.</a:t>
            </a:r>
          </a:p>
          <a:p>
            <a:endParaRPr lang="en-US" baseline="0" dirty="0" smtClean="0"/>
          </a:p>
          <a:p>
            <a:r>
              <a:rPr lang="en-US" b="1" dirty="0" smtClean="0"/>
              <a:t>Use case tied directly to business value profit</a:t>
            </a:r>
          </a:p>
          <a:p>
            <a:pPr lvl="1"/>
            <a:r>
              <a:rPr lang="en-US" b="1" dirty="0" smtClean="0"/>
              <a:t>Sales forecasting and inventory optimization using weather data</a:t>
            </a:r>
          </a:p>
          <a:p>
            <a:pPr lvl="1"/>
            <a:endParaRPr lang="en-US" b="1" dirty="0" smtClean="0"/>
          </a:p>
          <a:p>
            <a:r>
              <a:rPr lang="en-US" b="1" dirty="0" smtClean="0"/>
              <a:t>Speaks broadly to digital disruption and the value of data</a:t>
            </a:r>
          </a:p>
          <a:p>
            <a:pPr lvl="1"/>
            <a:r>
              <a:rPr lang="en-US" b="1" dirty="0" smtClean="0"/>
              <a:t>Opening presentation can be modified for other industries/use cases</a:t>
            </a:r>
          </a:p>
          <a:p>
            <a:pPr lvl="1"/>
            <a:endParaRPr lang="en-US" b="1" dirty="0" smtClean="0"/>
          </a:p>
          <a:p>
            <a:r>
              <a:rPr lang="en-US" b="1" dirty="0" smtClean="0"/>
              <a:t>Storyline that holds interest</a:t>
            </a:r>
          </a:p>
          <a:p>
            <a:pPr lvl="1"/>
            <a:r>
              <a:rPr lang="en-US" b="1" dirty="0" smtClean="0"/>
              <a:t>Interesting patterns in the data, anecdotes</a:t>
            </a:r>
          </a:p>
          <a:p>
            <a:endParaRPr lang="en-US" dirty="0" smtClean="0"/>
          </a:p>
          <a:p>
            <a:r>
              <a:rPr lang="en-US" dirty="0" smtClean="0"/>
              <a:t>Comprehensive and end-to-end, yet message of simplicity</a:t>
            </a:r>
          </a:p>
          <a:p>
            <a:endParaRPr lang="en-US" dirty="0" smtClean="0"/>
          </a:p>
          <a:p>
            <a:r>
              <a:rPr lang="en-US" dirty="0" smtClean="0"/>
              <a:t>Great recognition and feedback so far</a:t>
            </a:r>
          </a:p>
          <a:p>
            <a:pPr lvl="1"/>
            <a:r>
              <a:rPr lang="en-US" dirty="0" smtClean="0"/>
              <a:t>From webinar last week: </a:t>
            </a:r>
            <a:r>
              <a:rPr lang="en-US" i="1" dirty="0" smtClean="0"/>
              <a:t>“outstanding job”, “</a:t>
            </a:r>
            <a:r>
              <a:rPr lang="is-IS" i="1" dirty="0" smtClean="0"/>
              <a:t>…</a:t>
            </a:r>
            <a:r>
              <a:rPr lang="en-US" i="1" dirty="0" smtClean="0"/>
              <a:t>this is one of the best I have seen!!”</a:t>
            </a:r>
          </a:p>
          <a:p>
            <a:endParaRPr lang="en-US" baseline="0" dirty="0" smtClean="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14</a:t>
            </a:fld>
            <a:endParaRPr lang="en-US"/>
          </a:p>
        </p:txBody>
      </p:sp>
    </p:spTree>
    <p:extLst>
      <p:ext uri="{BB962C8B-B14F-4D97-AF65-F5344CB8AC3E}">
        <p14:creationId xmlns:p14="http://schemas.microsoft.com/office/powerpoint/2010/main" val="1246677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7590B1-0E04-2A4A-848D-4625E5D280D7}" type="slidenum">
              <a:rPr lang="en-US" smtClean="0"/>
              <a:t>17</a:t>
            </a:fld>
            <a:endParaRPr lang="en-US"/>
          </a:p>
        </p:txBody>
      </p:sp>
    </p:spTree>
    <p:extLst>
      <p:ext uri="{BB962C8B-B14F-4D97-AF65-F5344CB8AC3E}">
        <p14:creationId xmlns:p14="http://schemas.microsoft.com/office/powerpoint/2010/main" val="1293978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dirty="0" smtClean="0"/>
              <a:t>We</a:t>
            </a:r>
            <a:r>
              <a:rPr lang="en-US" altLang="en-US" baseline="0" dirty="0" smtClean="0"/>
              <a:t> created the Watson Data Platform to address these  three key  inhibitors that we saw organizations struggling with.</a:t>
            </a:r>
          </a:p>
          <a:p>
            <a:pPr eaLnBrk="1" hangingPunct="1">
              <a:spcBef>
                <a:spcPct val="0"/>
              </a:spcBef>
            </a:pPr>
            <a:endParaRPr lang="en-US" altLang="en-US" baseline="0" dirty="0" smtClean="0"/>
          </a:p>
          <a:p>
            <a:pPr marL="0" marR="0" indent="0" algn="l" defTabSz="914400" rtl="0" eaLnBrk="1" fontAlgn="auto" latinLnBrk="0" hangingPunct="1">
              <a:lnSpc>
                <a:spcPct val="100000"/>
              </a:lnSpc>
              <a:spcBef>
                <a:spcPct val="0"/>
              </a:spcBef>
              <a:spcAft>
                <a:spcPts val="0"/>
              </a:spcAft>
              <a:buClrTx/>
              <a:buSzTx/>
              <a:buFontTx/>
              <a:buNone/>
              <a:tabLst/>
              <a:defRPr/>
            </a:pPr>
            <a:r>
              <a:rPr lang="en-US" altLang="en-US" baseline="0" dirty="0" smtClean="0"/>
              <a:t>We recognized that data analysis is a team sport, </a:t>
            </a:r>
            <a:r>
              <a:rPr lang="en-US" sz="1200" b="0" kern="1200" baseline="0" dirty="0" smtClean="0">
                <a:solidFill>
                  <a:schemeClr val="tx1"/>
                </a:solidFill>
                <a:effectLst/>
                <a:latin typeface="Arial" charset="0"/>
                <a:ea typeface="ＭＳ Ｐゴシック" charset="0"/>
                <a:cs typeface="ＭＳ Ｐゴシック" charset="0"/>
              </a:rPr>
              <a:t>so we created a unified cloud platform of </a:t>
            </a:r>
            <a:r>
              <a:rPr lang="en-US" sz="1200" b="0" kern="1200" baseline="0" dirty="0" err="1" smtClean="0">
                <a:solidFill>
                  <a:schemeClr val="tx1"/>
                </a:solidFill>
                <a:effectLst/>
                <a:latin typeface="Arial" charset="0"/>
                <a:ea typeface="ＭＳ Ｐゴシック" charset="0"/>
                <a:cs typeface="ＭＳ Ｐゴシック" charset="0"/>
              </a:rPr>
              <a:t>composable</a:t>
            </a:r>
            <a:r>
              <a:rPr lang="en-US" sz="1200" b="0" kern="1200" baseline="0" dirty="0" smtClean="0">
                <a:solidFill>
                  <a:schemeClr val="tx1"/>
                </a:solidFill>
                <a:effectLst/>
                <a:latin typeface="Arial" charset="0"/>
                <a:ea typeface="ＭＳ Ｐゴシック" charset="0"/>
                <a:cs typeface="ＭＳ Ｐゴシック" charset="0"/>
              </a:rPr>
              <a:t> data services, where everyone within the organization can work together, and you’ll see on the right there the different types of roles within your organization who are able to easily collaborate on the cloud platform – around common data and workflows.</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1200" b="0" kern="1200" baseline="0" dirty="0" smtClean="0">
              <a:solidFill>
                <a:schemeClr val="tx1"/>
              </a:solidFill>
              <a:effectLst/>
              <a:latin typeface="Arial" charset="0"/>
              <a:ea typeface="ＭＳ Ｐゴシック" charset="0"/>
              <a:cs typeface="ＭＳ Ｐゴシック" charset="0"/>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smtClean="0">
                <a:solidFill>
                  <a:schemeClr val="tx1"/>
                </a:solidFill>
                <a:effectLst/>
                <a:latin typeface="+mn-lt"/>
                <a:ea typeface="+mn-ea"/>
                <a:cs typeface="+mn-cs"/>
              </a:rPr>
              <a:t>This platform consists of a set of </a:t>
            </a:r>
            <a:r>
              <a:rPr lang="en-US" sz="1200" kern="1200" dirty="0" err="1" smtClean="0">
                <a:solidFill>
                  <a:schemeClr val="tx1"/>
                </a:solidFill>
                <a:effectLst/>
                <a:latin typeface="+mn-lt"/>
                <a:ea typeface="+mn-ea"/>
                <a:cs typeface="+mn-cs"/>
              </a:rPr>
              <a:t>composable</a:t>
            </a:r>
            <a:r>
              <a:rPr lang="en-US" sz="1200" kern="1200" dirty="0" smtClean="0">
                <a:solidFill>
                  <a:schemeClr val="tx1"/>
                </a:solidFill>
                <a:effectLst/>
                <a:latin typeface="+mn-lt"/>
                <a:ea typeface="+mn-ea"/>
                <a:cs typeface="+mn-cs"/>
              </a:rPr>
              <a:t> data services, available on the IBM Cloud platform.</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smtClean="0">
                <a:solidFill>
                  <a:schemeClr val="tx1"/>
                </a:solidFill>
                <a:effectLst/>
                <a:latin typeface="+mn-lt"/>
                <a:ea typeface="+mn-ea"/>
                <a:cs typeface="+mn-cs"/>
              </a:rPr>
              <a:t>(click)</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smtClean="0">
                <a:solidFill>
                  <a:schemeClr val="tx1"/>
                </a:solidFill>
                <a:effectLst/>
                <a:latin typeface="+mn-lt"/>
                <a:ea typeface="+mn-ea"/>
                <a:cs typeface="+mn-cs"/>
              </a:rPr>
              <a:t> You</a:t>
            </a:r>
            <a:r>
              <a:rPr lang="en-US" sz="1200" kern="1200" baseline="0" dirty="0" smtClean="0">
                <a:solidFill>
                  <a:schemeClr val="tx1"/>
                </a:solidFill>
                <a:effectLst/>
                <a:latin typeface="+mn-lt"/>
                <a:ea typeface="+mn-ea"/>
                <a:cs typeface="+mn-cs"/>
              </a:rPr>
              <a:t> can think of the services almost like Legos that we can help you fit together to create the best solution for you what</a:t>
            </a:r>
            <a:r>
              <a:rPr lang="uk-UA"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s going to drive the most business value for you. And Watson is in the name because we've infused these services with many of the cognitive capabilities of Watson– and you can also use IBM Cloud to make use of Watson APIs like NLP or sentiment analysis for your own applications data-driven as well.</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smtClean="0">
                <a:solidFill>
                  <a:schemeClr val="tx1"/>
                </a:solidFill>
                <a:effectLst/>
                <a:latin typeface="+mn-lt"/>
                <a:ea typeface="+mn-ea"/>
                <a:cs typeface="+mn-cs"/>
              </a:rPr>
              <a:t>All of these services are enterprise-ready</a:t>
            </a:r>
            <a:r>
              <a:rPr lang="en-US" sz="1200" kern="1200" baseline="0" dirty="0" smtClean="0">
                <a:solidFill>
                  <a:schemeClr val="tx1"/>
                </a:solidFill>
                <a:effectLst/>
                <a:latin typeface="+mn-lt"/>
                <a:ea typeface="+mn-ea"/>
                <a:cs typeface="+mn-cs"/>
              </a:rPr>
              <a:t> and benefit from </a:t>
            </a:r>
            <a:r>
              <a:rPr lang="en-US" sz="1200" kern="1200" dirty="0" smtClean="0">
                <a:solidFill>
                  <a:schemeClr val="tx1"/>
                </a:solidFill>
                <a:effectLst/>
                <a:latin typeface="+mn-lt"/>
                <a:ea typeface="+mn-ea"/>
                <a:cs typeface="+mn-cs"/>
              </a:rPr>
              <a:t>IBM’s vast experience working with businesses, so we’ve created patterns that we know our successful.</a:t>
            </a:r>
            <a:r>
              <a:rPr lang="en-US" sz="1200" kern="1200" baseline="0" dirty="0" smtClean="0">
                <a:solidFill>
                  <a:schemeClr val="tx1"/>
                </a:solidFill>
                <a:effectLst/>
                <a:latin typeface="+mn-lt"/>
                <a:ea typeface="+mn-ea"/>
                <a:cs typeface="+mn-cs"/>
              </a:rPr>
              <a:t> Cloud lets us manage the complexity for you when it comes to managing and maintaining the infrastructure. We take care of t</a:t>
            </a:r>
            <a:r>
              <a:rPr lang="en-US" sz="1200" kern="1200" dirty="0" smtClean="0">
                <a:solidFill>
                  <a:schemeClr val="tx1"/>
                </a:solidFill>
                <a:effectLst/>
                <a:latin typeface="+mn-lt"/>
                <a:ea typeface="+mn-ea"/>
                <a:cs typeface="+mn-cs"/>
              </a:rPr>
              <a:t>hings like high availability, security, and scalabilit</a:t>
            </a:r>
            <a:r>
              <a:rPr lang="en-US" sz="1200" kern="1200" baseline="0" dirty="0" smtClean="0">
                <a:solidFill>
                  <a:schemeClr val="tx1"/>
                </a:solidFill>
                <a:effectLst/>
                <a:latin typeface="+mn-lt"/>
                <a:ea typeface="+mn-ea"/>
                <a:cs typeface="+mn-cs"/>
              </a:rPr>
              <a:t>y. We can spin up environments very quickly in the cloud, and you can focus on getting value from your data as soon as possible.</a:t>
            </a:r>
            <a:endParaRPr lang="en-US" sz="1200" b="0" kern="1200" baseline="0" dirty="0" smtClean="0">
              <a:solidFill>
                <a:schemeClr val="tx1"/>
              </a:solidFill>
              <a:effectLst/>
              <a:latin typeface="Arial" charset="0"/>
              <a:ea typeface="ＭＳ Ｐゴシック" charset="0"/>
              <a:cs typeface="ＭＳ Ｐゴシック" charset="0"/>
            </a:endParaRPr>
          </a:p>
          <a:p>
            <a:pPr eaLnBrk="1" hangingPunct="1">
              <a:spcBef>
                <a:spcPct val="0"/>
              </a:spcBef>
            </a:pPr>
            <a:endParaRPr lang="en-US" altLang="en-US" dirty="0" smtClean="0"/>
          </a:p>
          <a:p>
            <a:pPr eaLnBrk="1" hangingPunct="1">
              <a:spcBef>
                <a:spcPct val="0"/>
              </a:spcBef>
            </a:pPr>
            <a:r>
              <a:rPr lang="en-US" altLang="en-US" dirty="0" smtClean="0"/>
              <a:t>We really saw that there were</a:t>
            </a:r>
            <a:r>
              <a:rPr lang="en-US" altLang="en-US" baseline="0" dirty="0" smtClean="0"/>
              <a:t> some</a:t>
            </a:r>
            <a:r>
              <a:rPr lang="en-US" altLang="en-US" dirty="0" smtClean="0"/>
              <a:t> key elements that organizations needed to embrace when it comes to data and</a:t>
            </a:r>
            <a:r>
              <a:rPr lang="en-US" altLang="en-US" baseline="0" dirty="0" smtClean="0"/>
              <a:t> analytics that we’ve included with Watson Data Platform -- and what you'll see in my demonstration.</a:t>
            </a:r>
            <a:endParaRPr lang="en-US" altLang="en-US" dirty="0" smtClean="0"/>
          </a:p>
          <a:p>
            <a:pPr eaLnBrk="1" hangingPunct="1">
              <a:spcBef>
                <a:spcPct val="0"/>
              </a:spcBef>
            </a:pPr>
            <a:endParaRPr lang="en-US" altLang="en-US" dirty="0" smtClean="0"/>
          </a:p>
          <a:p>
            <a:pPr eaLnBrk="1" hangingPunct="1">
              <a:spcBef>
                <a:spcPct val="0"/>
              </a:spcBef>
            </a:pPr>
            <a:r>
              <a:rPr lang="en-US" altLang="en-US" dirty="0" smtClean="0"/>
              <a:t>The first is Hybrid Data management</a:t>
            </a:r>
          </a:p>
          <a:p>
            <a:pPr marL="171450" indent="-171450" eaLnBrk="1" hangingPunct="1">
              <a:spcBef>
                <a:spcPct val="0"/>
              </a:spcBef>
              <a:buFontTx/>
              <a:buChar char="-"/>
            </a:pPr>
            <a:r>
              <a:rPr lang="en-US" altLang="en-US" dirty="0" smtClean="0"/>
              <a:t>And that means hybrid in</a:t>
            </a:r>
            <a:r>
              <a:rPr lang="en-US" altLang="en-US" baseline="0" dirty="0" smtClean="0"/>
              <a:t> the sense </a:t>
            </a:r>
            <a:r>
              <a:rPr lang="en-US" altLang="en-US" dirty="0" smtClean="0"/>
              <a:t>structured/unstructured.</a:t>
            </a:r>
            <a:r>
              <a:rPr lang="en-US" altLang="en-US" baseline="0" dirty="0" smtClean="0"/>
              <a:t> As well C</a:t>
            </a:r>
            <a:r>
              <a:rPr lang="en-US" altLang="en-US" dirty="0" smtClean="0"/>
              <a:t>loud/on-p</a:t>
            </a:r>
            <a:r>
              <a:rPr lang="en-US" altLang="en-US" baseline="0" dirty="0" smtClean="0"/>
              <a:t>rem. Realize there is some data, workflows, or apps your not ready or don’t want to move to cloud, and that’s okay. IBM differentiates when it comes to hybrid cloud environments.</a:t>
            </a:r>
          </a:p>
          <a:p>
            <a:pPr marL="171450" indent="-171450" eaLnBrk="1" hangingPunct="1">
              <a:spcBef>
                <a:spcPct val="0"/>
              </a:spcBef>
              <a:buFontTx/>
              <a:buChar char="-"/>
            </a:pPr>
            <a:r>
              <a:rPr lang="en-US" altLang="en-US" baseline="0" dirty="0" smtClean="0"/>
              <a:t>So wherever it resides, whatever type it is, you’re all set.</a:t>
            </a:r>
            <a:br>
              <a:rPr lang="en-US" altLang="en-US" baseline="0" dirty="0" smtClean="0"/>
            </a:br>
            <a:endParaRPr lang="en-US" altLang="en-US" baseline="0" dirty="0" smtClean="0"/>
          </a:p>
          <a:p>
            <a:pPr marL="0" indent="0" eaLnBrk="1" hangingPunct="1">
              <a:spcBef>
                <a:spcPct val="0"/>
              </a:spcBef>
              <a:buFontTx/>
              <a:buNone/>
            </a:pPr>
            <a:r>
              <a:rPr lang="en-US" altLang="en-US" baseline="0" dirty="0" smtClean="0"/>
              <a:t>The second is data analytics and visualizations</a:t>
            </a:r>
          </a:p>
          <a:p>
            <a:pPr marL="171450" indent="-171450" eaLnBrk="1" hangingPunct="1">
              <a:spcBef>
                <a:spcPct val="0"/>
              </a:spcBef>
              <a:buFontTx/>
              <a:buChar char="-"/>
            </a:pPr>
            <a:r>
              <a:rPr lang="en-US" altLang="en-US" baseline="0" dirty="0" smtClean="0"/>
              <a:t>Organizations need many-- not just a few-- to be empowered to perform analytics in a self-service fashion. I should be able to gain insights myself without being dependent on just a few power users.</a:t>
            </a:r>
          </a:p>
          <a:p>
            <a:pPr marL="171450" indent="-171450" eaLnBrk="1" hangingPunct="1">
              <a:spcBef>
                <a:spcPct val="0"/>
              </a:spcBef>
              <a:buFontTx/>
              <a:buChar char="-"/>
            </a:pPr>
            <a:r>
              <a:rPr lang="en-US" altLang="en-US" baseline="0" dirty="0" smtClean="0"/>
              <a:t>And we’ve got cognitive capabilities to help the “citizen analyst” here, like being able to ask a question in natural language about my data or getting some automated starting points to speed up that time to insight.</a:t>
            </a:r>
          </a:p>
          <a:p>
            <a:pPr marL="171450" indent="-171450" eaLnBrk="1" hangingPunct="1">
              <a:spcBef>
                <a:spcPct val="0"/>
              </a:spcBef>
              <a:buFontTx/>
              <a:buChar char="-"/>
            </a:pPr>
            <a:endParaRPr lang="en-US" altLang="en-US" baseline="0" dirty="0" smtClean="0"/>
          </a:p>
          <a:p>
            <a:pPr marL="0" indent="0" eaLnBrk="1" hangingPunct="1">
              <a:spcBef>
                <a:spcPct val="0"/>
              </a:spcBef>
              <a:buFontTx/>
              <a:buNone/>
            </a:pPr>
            <a:r>
              <a:rPr lang="en-US" altLang="en-US" baseline="0" dirty="0" smtClean="0"/>
              <a:t>Unified Governance</a:t>
            </a:r>
          </a:p>
          <a:p>
            <a:pPr marL="171450" indent="-171450" eaLnBrk="1" hangingPunct="1">
              <a:spcBef>
                <a:spcPct val="0"/>
              </a:spcBef>
              <a:buFontTx/>
              <a:buChar char="-"/>
            </a:pPr>
            <a:r>
              <a:rPr lang="en-US" altLang="en-US" baseline="0" dirty="0" smtClean="0"/>
              <a:t>Is the data any good? Relevant? Is it compliant? This is built into the platform as well .</a:t>
            </a:r>
          </a:p>
          <a:p>
            <a:pPr eaLnBrk="1" hangingPunct="1">
              <a:spcBef>
                <a:spcPct val="0"/>
              </a:spcBef>
            </a:pPr>
            <a:endParaRPr lang="en-US" altLang="en-US" dirty="0" smtClean="0"/>
          </a:p>
          <a:p>
            <a:pPr eaLnBrk="1" hangingPunct="1">
              <a:spcBef>
                <a:spcPct val="0"/>
              </a:spcBef>
            </a:pPr>
            <a:r>
              <a:rPr lang="en-US" altLang="en-US" dirty="0" smtClean="0"/>
              <a:t>Then Open Source</a:t>
            </a:r>
          </a:p>
          <a:p>
            <a:pPr eaLnBrk="1" hangingPunct="1">
              <a:spcBef>
                <a:spcPct val="0"/>
              </a:spcBef>
            </a:pPr>
            <a:r>
              <a:rPr lang="en-US" altLang="en-US" dirty="0" smtClean="0"/>
              <a:t>- We</a:t>
            </a:r>
            <a:r>
              <a:rPr lang="en-US" altLang="en-US" baseline="0" dirty="0" smtClean="0"/>
              <a:t> are a huge supporter of Open Source. We realize that companies need to use tools like </a:t>
            </a:r>
            <a:r>
              <a:rPr lang="en-US" altLang="en-US" dirty="0" smtClean="0"/>
              <a:t>Apache Spark</a:t>
            </a:r>
            <a:r>
              <a:rPr lang="en-US" altLang="en-US" baseline="0" dirty="0" smtClean="0"/>
              <a:t> and Hadoop in order to move quickly and innovate. We also d</a:t>
            </a:r>
            <a:r>
              <a:rPr lang="en-US" altLang="en-US" dirty="0" smtClean="0"/>
              <a:t>on’t want to feel like you're getting locked in to a proprietary platform. So we differentiate</a:t>
            </a:r>
            <a:r>
              <a:rPr lang="en-US" altLang="en-US" baseline="0" dirty="0" smtClean="0"/>
              <a:t> with o</a:t>
            </a:r>
            <a:r>
              <a:rPr lang="en-US" altLang="en-US" dirty="0" smtClean="0"/>
              <a:t>pen APIs and connectors to help to integrate with existing on-premises or other clouds you might be using.</a:t>
            </a:r>
          </a:p>
          <a:p>
            <a:pPr eaLnBrk="1" hangingPunct="1">
              <a:spcBef>
                <a:spcPct val="0"/>
              </a:spcBef>
            </a:pPr>
            <a:endParaRPr lang="en-US" altLang="en-US" dirty="0" smtClean="0"/>
          </a:p>
          <a:p>
            <a:pPr eaLnBrk="1" hangingPunct="1">
              <a:spcBef>
                <a:spcPct val="0"/>
              </a:spcBef>
            </a:pPr>
            <a:r>
              <a:rPr lang="en-US" altLang="en-US" dirty="0" smtClean="0"/>
              <a:t>Data Science &amp; Machine Learning</a:t>
            </a:r>
          </a:p>
          <a:p>
            <a:pPr marL="171450" indent="-171450" eaLnBrk="1" hangingPunct="1">
              <a:spcBef>
                <a:spcPct val="0"/>
              </a:spcBef>
              <a:buFontTx/>
              <a:buChar char="-"/>
            </a:pPr>
            <a:r>
              <a:rPr lang="en-US" altLang="en-US" dirty="0" smtClean="0"/>
              <a:t>The capability to</a:t>
            </a:r>
            <a:r>
              <a:rPr lang="en-US" altLang="en-US" baseline="0" dirty="0" smtClean="0"/>
              <a:t> incorporate d</a:t>
            </a:r>
            <a:r>
              <a:rPr lang="en-US" altLang="en-US" dirty="0" smtClean="0"/>
              <a:t>eep analytics, predictive </a:t>
            </a:r>
            <a:r>
              <a:rPr lang="en-US" altLang="en-US" dirty="0" err="1" smtClean="0"/>
              <a:t>analyitics</a:t>
            </a:r>
            <a:r>
              <a:rPr lang="en-US" altLang="en-US" dirty="0" smtClean="0"/>
              <a:t>,</a:t>
            </a:r>
            <a:r>
              <a:rPr lang="en-US" altLang="en-US" baseline="0" dirty="0" smtClean="0"/>
              <a:t> embed machine learning in your applications </a:t>
            </a:r>
            <a:r>
              <a:rPr lang="en-US" altLang="en-US" dirty="0" smtClean="0"/>
              <a:t>to operationalize your analytics.</a:t>
            </a:r>
          </a:p>
          <a:p>
            <a:pPr marL="628650" lvl="1" indent="-171450" eaLnBrk="1" hangingPunct="1">
              <a:spcBef>
                <a:spcPct val="0"/>
              </a:spcBef>
              <a:buFontTx/>
              <a:buChar char="-"/>
            </a:pPr>
            <a:r>
              <a:rPr lang="en-US" altLang="en-US" dirty="0" smtClean="0"/>
              <a:t>Maybe</a:t>
            </a:r>
            <a:r>
              <a:rPr lang="en-US" altLang="en-US" baseline="0" dirty="0" smtClean="0"/>
              <a:t> you're looking to segment your customers more effectively, predict likelihood of churn, promotion response, etc.</a:t>
            </a:r>
            <a:endParaRPr lang="en-US" altLang="en-US" dirty="0" smtClean="0"/>
          </a:p>
          <a:p>
            <a:pPr marL="171450" indent="-171450" eaLnBrk="1" hangingPunct="1">
              <a:spcBef>
                <a:spcPct val="0"/>
              </a:spcBef>
              <a:buFontTx/>
              <a:buChar char="-"/>
            </a:pPr>
            <a:r>
              <a:rPr lang="en-US" altLang="en-US" dirty="0" smtClean="0"/>
              <a:t>These are all important as well</a:t>
            </a:r>
            <a:r>
              <a:rPr lang="en-US" altLang="en-US" baseline="0" dirty="0" smtClean="0"/>
              <a:t> -- and we have a range of offerings depending on the characteristics and preferences  of analysts.</a:t>
            </a:r>
            <a:endParaRPr lang="en-US" altLang="en-US" dirty="0" smtClean="0"/>
          </a:p>
          <a:p>
            <a:pPr eaLnBrk="1" hangingPunct="1">
              <a:spcBef>
                <a:spcPct val="0"/>
              </a:spcBef>
            </a:pPr>
            <a:endParaRPr lang="en-US" altLang="en-US" baseline="0" dirty="0" smtClean="0"/>
          </a:p>
          <a:p>
            <a:pPr eaLnBrk="1" hangingPunct="1">
              <a:spcBef>
                <a:spcPct val="0"/>
              </a:spcBef>
            </a:pPr>
            <a:r>
              <a:rPr lang="en-US" altLang="en-US" baseline="0" dirty="0" smtClean="0"/>
              <a:t>All in all, we want the users throughout your organization to be able to collaborate -- to use data and ingrain it into your applications, decision making, and business processes in a simple and easy-to-use fashion -- answering valuable questions for your organization.</a:t>
            </a:r>
          </a:p>
          <a:p>
            <a:pPr eaLnBrk="1" hangingPunct="1">
              <a:spcBef>
                <a:spcPct val="0"/>
              </a:spcBef>
            </a:pPr>
            <a:endParaRPr lang="en-US" altLang="en-US" baseline="0" dirty="0" smtClean="0"/>
          </a:p>
          <a:p>
            <a:pPr eaLnBrk="1" hangingPunct="1">
              <a:spcBef>
                <a:spcPct val="0"/>
              </a:spcBef>
            </a:pPr>
            <a:r>
              <a:rPr lang="en-US" altLang="en-US" baseline="0" dirty="0" smtClean="0"/>
              <a:t>Let me show you what that looks like in action with a demo.</a:t>
            </a:r>
            <a:endParaRPr lang="en-US" altLang="en-US" dirty="0" smtClean="0"/>
          </a:p>
        </p:txBody>
      </p:sp>
      <p:sp>
        <p:nvSpPr>
          <p:cNvPr id="4" name="Slide Number Placeholder 3"/>
          <p:cNvSpPr>
            <a:spLocks noGrp="1"/>
          </p:cNvSpPr>
          <p:nvPr>
            <p:ph type="sldNum" sz="quarter" idx="10"/>
          </p:nvPr>
        </p:nvSpPr>
        <p:spPr/>
        <p:txBody>
          <a:bodyPr/>
          <a:lstStyle/>
          <a:p>
            <a:fld id="{E27590B1-0E04-2A4A-848D-4625E5D280D7}" type="slidenum">
              <a:rPr lang="en-US" smtClean="0"/>
              <a:t>18</a:t>
            </a:fld>
            <a:endParaRPr lang="en-US"/>
          </a:p>
        </p:txBody>
      </p:sp>
    </p:spTree>
    <p:extLst>
      <p:ext uri="{BB962C8B-B14F-4D97-AF65-F5344CB8AC3E}">
        <p14:creationId xmlns:p14="http://schemas.microsoft.com/office/powerpoint/2010/main" val="1408778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Explicitly= Years ago, “if/then” conditions. Can’t code conditions for massive amounts of data.</a:t>
            </a:r>
          </a:p>
          <a:p>
            <a:endParaRPr lang="en-US" dirty="0" smtClean="0"/>
          </a:p>
          <a:p>
            <a:r>
              <a:rPr lang="en-US" dirty="0" smtClean="0"/>
              <a:t>Data,</a:t>
            </a:r>
            <a:r>
              <a:rPr lang="en-US" baseline="0" dirty="0" smtClean="0"/>
              <a:t> train a model based on data you have, predictive model for the future. That algorithm becomes a competitive advantage for your company. Something you can deploy to make predictions and decisions.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Substantial impact across industries and use cases.</a:t>
            </a:r>
          </a:p>
          <a:p>
            <a:endParaRPr lang="en-US" dirty="0" smtClean="0"/>
          </a:p>
          <a:p>
            <a:r>
              <a:rPr lang="en-US" dirty="0" smtClean="0"/>
              <a:t>Known formulas:</a:t>
            </a:r>
          </a:p>
          <a:p>
            <a:r>
              <a:rPr lang="en-US" dirty="0" smtClean="0"/>
              <a:t>Recommenders, decision trees</a:t>
            </a:r>
          </a:p>
          <a:p>
            <a:endParaRPr lang="en-US" dirty="0" smtClean="0"/>
          </a:p>
          <a:p>
            <a:r>
              <a:rPr lang="en-US" dirty="0" smtClean="0"/>
              <a:t>Range:</a:t>
            </a:r>
          </a:p>
          <a:p>
            <a:r>
              <a:rPr lang="en-US" dirty="0" smtClean="0"/>
              <a:t>Optimize usage of products</a:t>
            </a:r>
          </a:p>
          <a:p>
            <a:r>
              <a:rPr lang="en-US" dirty="0" smtClean="0"/>
              <a:t>Predictive maintenance</a:t>
            </a:r>
          </a:p>
          <a:p>
            <a:r>
              <a:rPr lang="en-US" dirty="0" smtClean="0"/>
              <a:t>Personalization for customers</a:t>
            </a:r>
          </a:p>
          <a:p>
            <a:r>
              <a:rPr lang="en-US" dirty="0" smtClean="0"/>
              <a:t>Forecasting</a:t>
            </a:r>
          </a:p>
          <a:p>
            <a:r>
              <a:rPr lang="en-US" dirty="0" smtClean="0"/>
              <a:t>Operations (supply chain)</a:t>
            </a:r>
          </a:p>
          <a:p>
            <a:endParaRPr lang="en-US" dirty="0" smtClean="0"/>
          </a:p>
          <a:p>
            <a:r>
              <a:rPr lang="en-US" dirty="0" smtClean="0"/>
              <a:t>PERSONALIZATION today</a:t>
            </a:r>
            <a:endParaRPr lang="en-US" dirty="0"/>
          </a:p>
        </p:txBody>
      </p:sp>
      <p:sp>
        <p:nvSpPr>
          <p:cNvPr id="4" name="Slide Number Placeholder 3"/>
          <p:cNvSpPr>
            <a:spLocks noGrp="1"/>
          </p:cNvSpPr>
          <p:nvPr>
            <p:ph type="sldNum" sz="quarter" idx="10"/>
          </p:nvPr>
        </p:nvSpPr>
        <p:spPr/>
        <p:txBody>
          <a:bodyPr/>
          <a:lstStyle/>
          <a:p>
            <a:fld id="{E27590B1-0E04-2A4A-848D-4625E5D280D7}" type="slidenum">
              <a:rPr lang="en-US" smtClean="0"/>
              <a:t>19</a:t>
            </a:fld>
            <a:endParaRPr lang="en-US"/>
          </a:p>
        </p:txBody>
      </p:sp>
    </p:spTree>
    <p:extLst>
      <p:ext uri="{BB962C8B-B14F-4D97-AF65-F5344CB8AC3E}">
        <p14:creationId xmlns:p14="http://schemas.microsoft.com/office/powerpoint/2010/main" val="389127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i="0" u="none" strike="noStrike" cap="none" dirty="0" smtClean="0">
                <a:solidFill>
                  <a:srgbClr val="E0E0E0"/>
                </a:solidFill>
                <a:latin typeface="Helvetica Neue"/>
                <a:ea typeface="Helvetica Neue"/>
                <a:cs typeface="Helvetica Neue"/>
                <a:sym typeface="Helvetica Neue"/>
              </a:rPr>
              <a:t>IBM</a:t>
            </a:r>
            <a:r>
              <a:rPr lang="en-US" sz="900" b="1" i="0" u="none" strike="noStrike" cap="none" baseline="0" dirty="0" smtClean="0">
                <a:solidFill>
                  <a:srgbClr val="E0E0E0"/>
                </a:solidFill>
                <a:latin typeface="Helvetica Neue"/>
                <a:ea typeface="Helvetica Neue"/>
                <a:cs typeface="Helvetica Neue"/>
                <a:sym typeface="Helvetica Neue"/>
              </a:rPr>
              <a:t> </a:t>
            </a:r>
            <a:r>
              <a:rPr lang="en-US" sz="900" b="1" i="0" u="none" strike="noStrike" cap="none" baseline="0" dirty="0" err="1" smtClean="0">
                <a:solidFill>
                  <a:srgbClr val="E0E0E0"/>
                </a:solidFill>
                <a:latin typeface="Helvetica Neue"/>
                <a:ea typeface="Helvetica Neue"/>
                <a:cs typeface="Helvetica Neue"/>
                <a:sym typeface="Helvetica Neue"/>
              </a:rPr>
              <a:t>Bluemix</a:t>
            </a:r>
            <a:r>
              <a:rPr lang="en-US" sz="900" b="1" i="0" u="none" strike="noStrike" cap="none" baseline="0" dirty="0" smtClean="0">
                <a:solidFill>
                  <a:srgbClr val="E0E0E0"/>
                </a:solidFill>
                <a:latin typeface="Helvetica Neue"/>
                <a:ea typeface="Helvetica Neue"/>
                <a:cs typeface="Helvetica Neue"/>
                <a:sym typeface="Helvetica Neue"/>
              </a:rPr>
              <a:t> is the cloud platform for the data-driven enterprise.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IBM Cloud is the cloud for business. It's designed for data, AI ready and secure to the core. Drive innovation and Business Value.</a:t>
            </a:r>
            <a:endParaRPr lang="en-US" sz="900" b="1" i="0" u="none" strike="noStrike" cap="none" dirty="0" smtClean="0">
              <a:solidFill>
                <a:srgbClr val="E0E0E0"/>
              </a:solidFill>
              <a:latin typeface="Helvetica Neue"/>
              <a:ea typeface="Helvetica Neue"/>
              <a:cs typeface="Helvetica Neue"/>
              <a:sym typeface="Helvetica Neue"/>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i="0" u="none" strike="noStrike" cap="none" dirty="0" smtClean="0">
              <a:solidFill>
                <a:srgbClr val="E0E0E0"/>
              </a:solidFill>
              <a:latin typeface="Helvetica Neue"/>
              <a:ea typeface="Helvetica Neue"/>
              <a:cs typeface="Helvetica Neue"/>
              <a:sym typeface="Helvetica Neue"/>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smtClean="0">
                <a:solidFill>
                  <a:schemeClr val="tx1"/>
                </a:solidFill>
                <a:effectLst/>
                <a:latin typeface="+mn-lt"/>
                <a:ea typeface="+mn-ea"/>
                <a:cs typeface="+mn-cs"/>
              </a:rPr>
              <a:t>This platform consists of a set of </a:t>
            </a:r>
            <a:r>
              <a:rPr lang="en-US" sz="900" kern="1200" dirty="0" err="1" smtClean="0">
                <a:solidFill>
                  <a:schemeClr val="tx1"/>
                </a:solidFill>
                <a:effectLst/>
                <a:latin typeface="+mn-lt"/>
                <a:ea typeface="+mn-ea"/>
                <a:cs typeface="+mn-cs"/>
              </a:rPr>
              <a:t>composable</a:t>
            </a:r>
            <a:r>
              <a:rPr lang="en-US" sz="900" kern="1200" dirty="0" smtClean="0">
                <a:solidFill>
                  <a:schemeClr val="tx1"/>
                </a:solidFill>
                <a:effectLst/>
                <a:latin typeface="+mn-lt"/>
                <a:ea typeface="+mn-ea"/>
                <a:cs typeface="+mn-cs"/>
              </a:rPr>
              <a:t> data services, available on the IBM </a:t>
            </a:r>
            <a:r>
              <a:rPr lang="en-US" sz="900" kern="1200" dirty="0" err="1" smtClean="0">
                <a:solidFill>
                  <a:schemeClr val="tx1"/>
                </a:solidFill>
                <a:effectLst/>
                <a:latin typeface="+mn-lt"/>
                <a:ea typeface="+mn-ea"/>
                <a:cs typeface="+mn-cs"/>
              </a:rPr>
              <a:t>Bluemix</a:t>
            </a:r>
            <a:r>
              <a:rPr lang="en-US" sz="900" kern="1200" dirty="0" smtClean="0">
                <a:solidFill>
                  <a:schemeClr val="tx1"/>
                </a:solidFill>
                <a:effectLst/>
                <a:latin typeface="+mn-lt"/>
                <a:ea typeface="+mn-ea"/>
                <a:cs typeface="+mn-cs"/>
              </a:rPr>
              <a:t> cloud.</a:t>
            </a:r>
            <a:endParaRPr lang="en-US" sz="900" b="1" i="0" u="none" strike="noStrike" cap="none" dirty="0" smtClean="0">
              <a:solidFill>
                <a:srgbClr val="E0E0E0"/>
              </a:solidFill>
              <a:latin typeface="Helvetica Neue"/>
              <a:ea typeface="Helvetica Neue"/>
              <a:cs typeface="Helvetica Neue"/>
              <a:sym typeface="Helvetica Neue"/>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i="0" u="none" strike="noStrike" cap="none" dirty="0" smtClean="0">
                <a:solidFill>
                  <a:srgbClr val="E0E0E0"/>
                </a:solidFill>
                <a:latin typeface="Helvetica Neue"/>
                <a:ea typeface="Helvetica Neue"/>
                <a:cs typeface="Helvetica Neue"/>
                <a:sym typeface="Helvetica Neue"/>
              </a:rPr>
              <a:t>Set of components available within these layers. Easy to spin up in the cloud for whatever your business need is. </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9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900" kern="1200" dirty="0" smtClean="0">
                <a:solidFill>
                  <a:schemeClr val="tx1"/>
                </a:solidFill>
                <a:effectLst/>
                <a:latin typeface="+mn-lt"/>
                <a:ea typeface="+mn-ea"/>
                <a:cs typeface="+mn-cs"/>
              </a:rPr>
              <a:t> You</a:t>
            </a:r>
            <a:r>
              <a:rPr lang="en-US" sz="900" kern="1200" baseline="0" dirty="0" smtClean="0">
                <a:solidFill>
                  <a:schemeClr val="tx1"/>
                </a:solidFill>
                <a:effectLst/>
                <a:latin typeface="+mn-lt"/>
                <a:ea typeface="+mn-ea"/>
                <a:cs typeface="+mn-cs"/>
              </a:rPr>
              <a:t> can think of the services like Legos that we can help you fit together to create the best solution for you what</a:t>
            </a:r>
            <a:r>
              <a:rPr lang="uk-UA" sz="900" kern="1200" baseline="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s going to drive the most business value for you. It's really the platform to help you become a cognitive organization. They’re pluggable services that can be integrated together easily.</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9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900" kern="1200" dirty="0" smtClean="0">
                <a:solidFill>
                  <a:schemeClr val="tx1"/>
                </a:solidFill>
                <a:effectLst/>
                <a:latin typeface="+mn-lt"/>
                <a:ea typeface="+mn-ea"/>
                <a:cs typeface="+mn-cs"/>
              </a:rPr>
              <a:t>Ready</a:t>
            </a:r>
            <a:r>
              <a:rPr lang="en-US" sz="900" kern="1200" baseline="0" dirty="0" smtClean="0">
                <a:solidFill>
                  <a:schemeClr val="tx1"/>
                </a:solidFill>
                <a:effectLst/>
                <a:latin typeface="+mn-lt"/>
                <a:ea typeface="+mn-ea"/>
                <a:cs typeface="+mn-cs"/>
              </a:rPr>
              <a:t> for the enterprise deployment. W</a:t>
            </a:r>
            <a:r>
              <a:rPr lang="en-US" sz="900" kern="1200" dirty="0" smtClean="0">
                <a:solidFill>
                  <a:schemeClr val="tx1"/>
                </a:solidFill>
                <a:effectLst/>
                <a:latin typeface="+mn-lt"/>
                <a:ea typeface="+mn-ea"/>
                <a:cs typeface="+mn-cs"/>
              </a:rPr>
              <a:t>e’ve created patterns that we know are</a:t>
            </a:r>
            <a:r>
              <a:rPr lang="en-US" sz="900" kern="1200" baseline="0" dirty="0" smtClean="0">
                <a:solidFill>
                  <a:schemeClr val="tx1"/>
                </a:solidFill>
                <a:effectLst/>
                <a:latin typeface="+mn-lt"/>
                <a:ea typeface="+mn-ea"/>
                <a:cs typeface="+mn-cs"/>
              </a:rPr>
              <a:t> going to be </a:t>
            </a:r>
            <a:r>
              <a:rPr lang="en-US" sz="900" kern="1200" dirty="0" smtClean="0">
                <a:solidFill>
                  <a:schemeClr val="tx1"/>
                </a:solidFill>
                <a:effectLst/>
                <a:latin typeface="+mn-lt"/>
                <a:ea typeface="+mn-ea"/>
                <a:cs typeface="+mn-cs"/>
              </a:rPr>
              <a:t>successful for you.</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9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900" kern="1200" baseline="0" dirty="0" smtClean="0">
                <a:solidFill>
                  <a:schemeClr val="tx1"/>
                </a:solidFill>
                <a:effectLst/>
                <a:latin typeface="+mn-lt"/>
                <a:ea typeface="+mn-ea"/>
                <a:cs typeface="+mn-cs"/>
              </a:rPr>
              <a:t>We want to make things simple for you too. Cloud lets us manage the complexity for you when it comes to maintaining and configuring infrastructure. So we take care of t</a:t>
            </a:r>
            <a:r>
              <a:rPr lang="en-US" sz="900" kern="1200" dirty="0" smtClean="0">
                <a:solidFill>
                  <a:schemeClr val="tx1"/>
                </a:solidFill>
                <a:effectLst/>
                <a:latin typeface="+mn-lt"/>
                <a:ea typeface="+mn-ea"/>
                <a:cs typeface="+mn-cs"/>
              </a:rPr>
              <a:t>hings like high availability, security, and scaling</a:t>
            </a:r>
            <a:r>
              <a:rPr lang="en-US" sz="900" kern="1200" baseline="0" dirty="0" smtClean="0">
                <a:solidFill>
                  <a:schemeClr val="tx1"/>
                </a:solidFill>
                <a:effectLst/>
                <a:latin typeface="+mn-lt"/>
                <a:ea typeface="+mn-ea"/>
                <a:cs typeface="+mn-cs"/>
              </a:rPr>
              <a:t> that you would have to worry about if you were doing things in house. And its no hassles-- you can focus on getting value from your data as soon as possible. And scale when you need to.</a:t>
            </a:r>
            <a:endParaRPr lang="en-US" sz="900" b="1" i="0" u="none" strike="noStrike" cap="none" dirty="0" smtClean="0">
              <a:solidFill>
                <a:srgbClr val="E0E0E0"/>
              </a:solidFill>
              <a:latin typeface="Helvetica Neue"/>
              <a:ea typeface="Helvetica Neue"/>
              <a:cs typeface="Helvetica Neue"/>
              <a:sym typeface="Helvetica Neue"/>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i="0" u="none" strike="noStrike" cap="none" dirty="0" smtClean="0">
              <a:solidFill>
                <a:srgbClr val="E0E0E0"/>
              </a:solidFill>
              <a:latin typeface="Helvetica Neue"/>
              <a:ea typeface="Helvetica Neue"/>
              <a:cs typeface="Helvetica Neue"/>
              <a:sym typeface="Helvetica Neue"/>
            </a:endParaRPr>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r>
              <a:rPr lang="en-US" sz="900" b="1" i="0" u="none" strike="noStrike" cap="none" dirty="0" smtClean="0">
                <a:solidFill>
                  <a:srgbClr val="E0E0E0"/>
                </a:solidFill>
                <a:latin typeface="Helvetica Neue"/>
                <a:ea typeface="Helvetica Neue"/>
                <a:cs typeface="Helvetica Neue"/>
                <a:sym typeface="Helvetica Neue"/>
              </a:rPr>
              <a:t>Data Science Experience. + Analytics</a:t>
            </a:r>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r>
              <a:rPr lang="en-US" sz="900" b="1" i="0" u="none" strike="noStrike" cap="none" dirty="0" smtClean="0">
                <a:solidFill>
                  <a:srgbClr val="E0E0E0"/>
                </a:solidFill>
                <a:latin typeface="Helvetica Neue"/>
                <a:ea typeface="Helvetica Neue"/>
                <a:cs typeface="Helvetica Neue"/>
                <a:sym typeface="Helvetica Neue"/>
              </a:rPr>
              <a:t>Data layer == Leverage</a:t>
            </a:r>
            <a:r>
              <a:rPr lang="en-US" sz="900" b="1" i="0" u="none" strike="noStrike" cap="none" baseline="0" dirty="0" smtClean="0">
                <a:solidFill>
                  <a:srgbClr val="E0E0E0"/>
                </a:solidFill>
                <a:latin typeface="Helvetica Neue"/>
                <a:ea typeface="Helvetica Neue"/>
                <a:cs typeface="Helvetica Neue"/>
                <a:sym typeface="Helvetica Neue"/>
              </a:rPr>
              <a:t> data services to store your data</a:t>
            </a:r>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r>
              <a:rPr lang="en-US" sz="900" b="1" i="0" u="none" strike="noStrike" cap="none" baseline="0" dirty="0" smtClean="0">
                <a:solidFill>
                  <a:srgbClr val="E0E0E0"/>
                </a:solidFill>
                <a:latin typeface="Helvetica Neue"/>
                <a:ea typeface="Helvetica Neue"/>
                <a:cs typeface="Helvetica Neue"/>
                <a:sym typeface="Helvetica Neue"/>
              </a:rPr>
              <a:t>Easily create and deploy applications</a:t>
            </a:r>
          </a:p>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r>
              <a:rPr lang="en-US" sz="900" b="1" i="0" u="none" strike="noStrike" cap="none" baseline="0" dirty="0" smtClean="0">
                <a:solidFill>
                  <a:srgbClr val="E0E0E0"/>
                </a:solidFill>
                <a:latin typeface="Helvetica Neue"/>
                <a:ea typeface="Helvetica Neue"/>
                <a:cs typeface="Helvetica Neue"/>
                <a:sym typeface="Helvetica Neue"/>
              </a:rPr>
              <a:t>Easily augment those applications with Machine Learning models and cognitive AI capabilities </a:t>
            </a:r>
          </a:p>
          <a:p>
            <a:pPr marL="685800" marR="0" lvl="1" indent="-228600" algn="l" defTabSz="6858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dirty="0" smtClean="0">
                <a:solidFill>
                  <a:schemeClr val="tx1"/>
                </a:solidFill>
                <a:effectLst/>
                <a:latin typeface="+mn-lt"/>
                <a:ea typeface="+mn-ea"/>
                <a:cs typeface="+mn-cs"/>
              </a:rPr>
              <a:t>Models you create with DSX</a:t>
            </a:r>
          </a:p>
          <a:p>
            <a:pPr marL="685800" marR="0" lvl="1" indent="-228600" algn="l" defTabSz="6858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dirty="0" smtClean="0">
                <a:solidFill>
                  <a:schemeClr val="tx1"/>
                </a:solidFill>
                <a:effectLst/>
                <a:latin typeface="+mn-lt"/>
                <a:ea typeface="+mn-ea"/>
                <a:cs typeface="+mn-cs"/>
              </a:rPr>
              <a:t>Turn unstructured data into intelligence and competitive advantage</a:t>
            </a:r>
          </a:p>
          <a:p>
            <a:pPr marL="1143000" marR="0" lvl="2" indent="-228600" algn="l" defTabSz="685800"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dirty="0" smtClean="0">
                <a:solidFill>
                  <a:schemeClr val="tx1"/>
                </a:solidFill>
                <a:effectLst/>
                <a:latin typeface="+mn-lt"/>
                <a:ea typeface="+mn-ea"/>
                <a:cs typeface="+mn-cs"/>
              </a:rPr>
              <a:t>Natural</a:t>
            </a:r>
            <a:r>
              <a:rPr lang="en-US" sz="1200" b="0" i="0" u="none" strike="noStrike" kern="1200" baseline="0" dirty="0" smtClean="0">
                <a:solidFill>
                  <a:schemeClr val="tx1"/>
                </a:solidFill>
                <a:effectLst/>
                <a:latin typeface="+mn-lt"/>
                <a:ea typeface="+mn-ea"/>
                <a:cs typeface="+mn-cs"/>
              </a:rPr>
              <a:t> Language understanding</a:t>
            </a:r>
            <a:endParaRPr lang="en-US" sz="1200" b="0" i="0" u="none" strike="noStrike" kern="1200" dirty="0" smtClean="0">
              <a:solidFill>
                <a:schemeClr val="tx1"/>
              </a:solidFill>
              <a:effectLst/>
              <a:latin typeface="+mn-lt"/>
              <a:ea typeface="+mn-ea"/>
              <a:cs typeface="+mn-cs"/>
            </a:endParaRPr>
          </a:p>
          <a:p>
            <a:pPr marL="685800" marR="0" lvl="1" indent="-228600" algn="l" defTabSz="685800" rtl="0" eaLnBrk="1" fontAlgn="auto" latinLnBrk="0" hangingPunct="1">
              <a:lnSpc>
                <a:spcPct val="100000"/>
              </a:lnSpc>
              <a:spcBef>
                <a:spcPts val="0"/>
              </a:spcBef>
              <a:spcAft>
                <a:spcPts val="0"/>
              </a:spcAft>
              <a:buClrTx/>
              <a:buSzTx/>
              <a:buFontTx/>
              <a:buAutoNum type="arabicPeriod"/>
              <a:tabLst/>
              <a:defRPr/>
            </a:pPr>
            <a:endParaRPr lang="en-US" sz="900" b="1" i="0" u="none" strike="noStrike" cap="none" dirty="0" smtClean="0">
              <a:solidFill>
                <a:srgbClr val="E0E0E0"/>
              </a:solidFill>
              <a:latin typeface="Helvetica Neue"/>
              <a:ea typeface="Helvetica Neue"/>
              <a:cs typeface="Helvetica Neue"/>
              <a:sym typeface="Helvetica Neue"/>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i="0" u="none" strike="noStrike" cap="none" dirty="0" smtClean="0">
              <a:solidFill>
                <a:srgbClr val="E0E0E0"/>
              </a:solidFill>
              <a:latin typeface="Helvetica Neue"/>
              <a:ea typeface="Helvetica Neue"/>
              <a:cs typeface="Helvetica Neue"/>
              <a:sym typeface="Helvetica Neue"/>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i="0" u="none" strike="noStrike" cap="none" dirty="0" smtClean="0">
              <a:solidFill>
                <a:srgbClr val="E0E0E0"/>
              </a:solidFill>
              <a:latin typeface="Helvetica Neue"/>
              <a:ea typeface="Helvetica Neue"/>
              <a:cs typeface="Helvetica Neue"/>
              <a:sym typeface="Helvetica Neue"/>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i="0" u="none" strike="noStrike" cap="none" dirty="0" smtClean="0">
              <a:solidFill>
                <a:srgbClr val="E0E0E0"/>
              </a:solidFill>
              <a:latin typeface="Helvetica Neue"/>
              <a:ea typeface="Helvetica Neue"/>
              <a:cs typeface="Helvetica Neue"/>
              <a:sym typeface="Helvetica Neue"/>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i="0" u="none" strike="noStrike" cap="none" dirty="0" smtClean="0">
                <a:solidFill>
                  <a:srgbClr val="E0E0E0"/>
                </a:solidFill>
                <a:latin typeface="Helvetica Neue"/>
                <a:ea typeface="Helvetica Neue"/>
                <a:cs typeface="Helvetica Neue"/>
                <a:sym typeface="Helvetica Neue"/>
              </a:rPr>
              <a: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i="0" u="none" strike="noStrike" cap="none" dirty="0" smtClean="0">
                <a:solidFill>
                  <a:srgbClr val="E0E0E0"/>
                </a:solidFill>
                <a:latin typeface="Helvetica Neue"/>
                <a:ea typeface="Helvetica Neue"/>
                <a:cs typeface="Helvetica Neue"/>
                <a:sym typeface="Helvetica Neue"/>
              </a:rPr>
              <a:t>IB</a:t>
            </a:r>
            <a:r>
              <a:rPr lang="en-US" sz="900" b="1" i="0" u="none" strike="noStrike" cap="none" baseline="0" dirty="0" smtClean="0">
                <a:solidFill>
                  <a:srgbClr val="E0E0E0"/>
                </a:solidFill>
                <a:latin typeface="Helvetica Neue"/>
                <a:ea typeface="Helvetica Neue"/>
                <a:cs typeface="Helvetica Neue"/>
                <a:sym typeface="Helvetica Neue"/>
              </a:rPr>
              <a:t>M is</a:t>
            </a:r>
            <a:r>
              <a:rPr lang="en-US" sz="900" b="1" i="0" u="none" strike="noStrike" cap="none" dirty="0" smtClean="0">
                <a:solidFill>
                  <a:srgbClr val="E0E0E0"/>
                </a:solidFill>
                <a:latin typeface="Helvetica Neue"/>
                <a:ea typeface="Helvetica Neue"/>
                <a:cs typeface="Helvetica Neue"/>
                <a:sym typeface="Helvetica Neue"/>
              </a:rPr>
              <a:t> architecting</a:t>
            </a:r>
            <a:r>
              <a:rPr lang="en-US" sz="900" b="1" i="0" u="none" strike="noStrike" cap="none" dirty="0" smtClean="0">
                <a:solidFill>
                  <a:srgbClr val="FFFFFF"/>
                </a:solidFill>
                <a:latin typeface="Helvetica Neue"/>
                <a:ea typeface="Helvetica Neue"/>
                <a:cs typeface="Helvetica Neue"/>
                <a:sym typeface="Helvetica Neue"/>
              </a:rPr>
              <a:t> </a:t>
            </a:r>
            <a:r>
              <a:rPr lang="en-US" sz="900" b="1" i="0" u="none" strike="noStrike" cap="none" dirty="0" smtClean="0">
                <a:solidFill>
                  <a:schemeClr val="accent5"/>
                </a:solidFill>
                <a:latin typeface="Helvetica Neue"/>
                <a:ea typeface="Helvetica Neue"/>
                <a:cs typeface="Helvetica Neue"/>
                <a:sym typeface="Helvetica Neue"/>
              </a:rPr>
              <a:t>a cloud-native platform </a:t>
            </a:r>
            <a:r>
              <a:rPr lang="en-US" sz="900" b="1" i="0" u="none" strike="noStrike" cap="none" dirty="0" smtClean="0">
                <a:solidFill>
                  <a:srgbClr val="E0E0E0"/>
                </a:solidFill>
                <a:latin typeface="Helvetica Neue"/>
                <a:ea typeface="Helvetica Neue"/>
                <a:cs typeface="Helvetica Neue"/>
                <a:sym typeface="Helvetica Neue"/>
              </a:rPr>
              <a:t>for the cognitive era.</a:t>
            </a:r>
            <a:endParaRPr lang="en-US" b="1" baseline="0" dirty="0" smtClean="0"/>
          </a:p>
          <a:p>
            <a:endParaRPr lang="en-US" b="1" dirty="0" smtClean="0"/>
          </a:p>
          <a:p>
            <a:r>
              <a:rPr lang="en-US" b="1" dirty="0" smtClean="0"/>
              <a:t>Watson</a:t>
            </a:r>
            <a:r>
              <a:rPr lang="en-US" b="1" baseline="0" dirty="0" smtClean="0"/>
              <a:t> Data Platform is a critical part of it.  </a:t>
            </a:r>
            <a:r>
              <a:rPr lang="en-US" b="1" dirty="0" smtClean="0"/>
              <a:t>it</a:t>
            </a:r>
            <a:r>
              <a:rPr lang="en-US" b="1" baseline="0" dirty="0" smtClean="0"/>
              <a:t> builds upon the</a:t>
            </a:r>
            <a:r>
              <a:rPr lang="en-US" b="1" dirty="0" smtClean="0"/>
              <a:t> IBM Cloud Platform</a:t>
            </a:r>
            <a:r>
              <a:rPr lang="en-US" b="1" baseline="0" dirty="0" smtClean="0"/>
              <a:t> services and is the foundation for our own AI services,  applications and solutions</a:t>
            </a:r>
          </a:p>
          <a:p>
            <a:endParaRPr lang="en-US" b="1" baseline="0" dirty="0" smtClean="0"/>
          </a:p>
          <a:p>
            <a:r>
              <a:rPr lang="en-US" b="1" baseline="0" dirty="0" smtClean="0"/>
              <a:t>This means, as you execute on any initiative, it is easy to draw in, integrate and use the wealth of innovation across the whole IBM cloud.</a:t>
            </a:r>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1309806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0" name="Shape 49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just" rtl="0">
              <a:spcBef>
                <a:spcPts val="0"/>
              </a:spcBef>
              <a:spcAft>
                <a:spcPts val="0"/>
              </a:spcAft>
              <a:buClr>
                <a:srgbClr val="3B0256"/>
              </a:buClr>
              <a:buSzPct val="100000"/>
              <a:buFont typeface="Arial"/>
              <a:buNone/>
            </a:pPr>
            <a:r>
              <a:rPr lang="en-US" sz="1100" b="0" i="0" u="none" strike="noStrike" cap="none" dirty="0" smtClean="0">
                <a:solidFill>
                  <a:srgbClr val="3B0256"/>
                </a:solidFill>
                <a:latin typeface="Calibri"/>
                <a:ea typeface="Calibri"/>
                <a:cs typeface="Calibri"/>
                <a:sym typeface="Calibri"/>
              </a:rPr>
              <a:t>So the whole motivation behind Cognitive Applications,</a:t>
            </a:r>
            <a:r>
              <a:rPr lang="en-US" sz="1100" b="0" i="0" u="none" strike="noStrike" cap="none" baseline="0" dirty="0" smtClean="0">
                <a:solidFill>
                  <a:srgbClr val="3B0256"/>
                </a:solidFill>
                <a:latin typeface="Calibri"/>
                <a:ea typeface="Calibri"/>
                <a:cs typeface="Calibri"/>
                <a:sym typeface="Calibri"/>
              </a:rPr>
              <a:t> and a good place to start this conversation is DATA.</a:t>
            </a:r>
          </a:p>
          <a:p>
            <a:pPr marL="0" marR="0" lvl="0" indent="0" algn="just" rtl="0">
              <a:spcBef>
                <a:spcPts val="0"/>
              </a:spcBef>
              <a:spcAft>
                <a:spcPts val="0"/>
              </a:spcAft>
              <a:buClr>
                <a:srgbClr val="3B0256"/>
              </a:buClr>
              <a:buSzPct val="100000"/>
              <a:buFont typeface="Arial"/>
              <a:buNone/>
            </a:pPr>
            <a:endParaRPr lang="en-US" sz="1100" b="0" i="0" u="none" strike="noStrike" cap="none" baseline="0" dirty="0" smtClean="0">
              <a:solidFill>
                <a:srgbClr val="3B0256"/>
              </a:solidFill>
              <a:latin typeface="Calibri"/>
              <a:ea typeface="Calibri"/>
              <a:cs typeface="Calibri"/>
              <a:sym typeface="Calibri"/>
            </a:endParaRPr>
          </a:p>
          <a:p>
            <a:pPr marL="0" marR="0" lvl="0" indent="0" algn="just" rtl="0">
              <a:spcBef>
                <a:spcPts val="0"/>
              </a:spcBef>
              <a:spcAft>
                <a:spcPts val="0"/>
              </a:spcAft>
              <a:buClr>
                <a:srgbClr val="3B0256"/>
              </a:buClr>
              <a:buSzPct val="100000"/>
              <a:buFont typeface="Arial"/>
              <a:buNone/>
            </a:pPr>
            <a:r>
              <a:rPr lang="en-US" sz="1100" b="0" i="0" u="none" strike="noStrike" cap="none" baseline="0" dirty="0" smtClean="0">
                <a:solidFill>
                  <a:srgbClr val="3B0256"/>
                </a:solidFill>
                <a:latin typeface="Calibri"/>
                <a:ea typeface="Calibri"/>
                <a:cs typeface="Calibri"/>
                <a:sym typeface="Calibri"/>
              </a:rPr>
              <a:t>Right now there’s is more data from more sources than ever before, -- and lots of it! being generated every single day.</a:t>
            </a:r>
          </a:p>
          <a:p>
            <a:pPr marL="0" marR="0" lvl="0" indent="0" algn="just" rtl="0">
              <a:spcBef>
                <a:spcPts val="0"/>
              </a:spcBef>
              <a:spcAft>
                <a:spcPts val="0"/>
              </a:spcAft>
              <a:buClr>
                <a:srgbClr val="3B0256"/>
              </a:buClr>
              <a:buSzPct val="100000"/>
              <a:buFont typeface="Arial"/>
              <a:buNone/>
            </a:pPr>
            <a:endParaRPr lang="en-US" sz="1100" b="0" i="0" u="none" strike="noStrike" cap="none" baseline="0" dirty="0" smtClean="0">
              <a:solidFill>
                <a:srgbClr val="3B0256"/>
              </a:solidFill>
              <a:latin typeface="Calibri"/>
              <a:ea typeface="Calibri"/>
              <a:cs typeface="Calibri"/>
              <a:sym typeface="Calibri"/>
            </a:endParaRPr>
          </a:p>
          <a:p>
            <a:pPr marL="0" marR="0" lvl="0" indent="0" algn="just" rtl="0">
              <a:spcBef>
                <a:spcPts val="0"/>
              </a:spcBef>
              <a:spcAft>
                <a:spcPts val="0"/>
              </a:spcAft>
              <a:buClr>
                <a:srgbClr val="3B0256"/>
              </a:buClr>
              <a:buSzPct val="100000"/>
              <a:buFont typeface="Arial"/>
              <a:buNone/>
            </a:pPr>
            <a:r>
              <a:rPr lang="en-US" sz="1100" b="0" i="0" u="none" strike="noStrike" cap="none" baseline="0" dirty="0" smtClean="0">
                <a:solidFill>
                  <a:srgbClr val="3B0256"/>
                </a:solidFill>
                <a:latin typeface="Calibri"/>
                <a:ea typeface="Calibri"/>
                <a:cs typeface="Calibri"/>
                <a:sym typeface="Calibri"/>
              </a:rPr>
              <a:t>A statistic that I find fascinating</a:t>
            </a:r>
          </a:p>
          <a:p>
            <a:pPr marL="171450" marR="0" lvl="0" indent="-171450" algn="just" rtl="0">
              <a:spcBef>
                <a:spcPts val="0"/>
              </a:spcBef>
              <a:spcAft>
                <a:spcPts val="0"/>
              </a:spcAft>
              <a:buClr>
                <a:srgbClr val="3B0256"/>
              </a:buClr>
              <a:buSzPct val="100000"/>
              <a:buFontTx/>
              <a:buChar char="-"/>
            </a:pPr>
            <a:r>
              <a:rPr lang="en-US" sz="1100" b="0" i="0" u="none" strike="noStrike" cap="none" baseline="0" dirty="0" smtClean="0">
                <a:solidFill>
                  <a:srgbClr val="3B0256"/>
                </a:solidFill>
                <a:latin typeface="Calibri"/>
                <a:ea typeface="Calibri"/>
                <a:cs typeface="Calibri"/>
                <a:sym typeface="Calibri"/>
              </a:rPr>
              <a:t>90% of the data in the word today has been created in the last two years alone</a:t>
            </a:r>
          </a:p>
          <a:p>
            <a:pPr marL="628650" marR="0" lvl="1" indent="-171450" algn="just" rtl="0">
              <a:spcBef>
                <a:spcPts val="0"/>
              </a:spcBef>
              <a:spcAft>
                <a:spcPts val="0"/>
              </a:spcAft>
              <a:buClr>
                <a:srgbClr val="3B0256"/>
              </a:buClr>
              <a:buSzPct val="100000"/>
              <a:buFontTx/>
              <a:buChar char="-"/>
            </a:pPr>
            <a:r>
              <a:rPr lang="en-US" sz="1100" b="0" i="0" u="none" strike="noStrike" cap="none" baseline="0" dirty="0" smtClean="0">
                <a:solidFill>
                  <a:srgbClr val="3B0256"/>
                </a:solidFill>
                <a:latin typeface="Calibri"/>
                <a:ea typeface="Calibri"/>
                <a:cs typeface="Calibri"/>
                <a:sym typeface="Calibri"/>
              </a:rPr>
              <a:t>Accelerating</a:t>
            </a:r>
          </a:p>
          <a:p>
            <a:pPr marL="628650" marR="0" lvl="1" indent="-171450" algn="just" rtl="0">
              <a:spcBef>
                <a:spcPts val="0"/>
              </a:spcBef>
              <a:spcAft>
                <a:spcPts val="0"/>
              </a:spcAft>
              <a:buClr>
                <a:srgbClr val="3B0256"/>
              </a:buClr>
              <a:buSzPct val="100000"/>
              <a:buFontTx/>
              <a:buChar char="-"/>
            </a:pPr>
            <a:r>
              <a:rPr lang="en-US" sz="1100" b="0" i="0" u="none" strike="noStrike" cap="none" baseline="0" dirty="0" smtClean="0">
                <a:solidFill>
                  <a:srgbClr val="3B0256"/>
                </a:solidFill>
                <a:latin typeface="Calibri"/>
                <a:ea typeface="Calibri"/>
                <a:cs typeface="Calibri"/>
                <a:sym typeface="Calibri"/>
              </a:rPr>
              <a:t>People, businesses, devices, are like data factories, constantly pumping out data</a:t>
            </a:r>
          </a:p>
          <a:p>
            <a:pPr marL="0" marR="0" lvl="0" indent="0" algn="just" rtl="0">
              <a:spcBef>
                <a:spcPts val="0"/>
              </a:spcBef>
              <a:spcAft>
                <a:spcPts val="0"/>
              </a:spcAft>
              <a:buClr>
                <a:srgbClr val="3B0256"/>
              </a:buClr>
              <a:buSzPct val="100000"/>
              <a:buFont typeface="Arial"/>
              <a:buNone/>
            </a:pPr>
            <a:endParaRPr lang="en-US" sz="1100" b="0" i="0" u="none" strike="noStrike" cap="none" baseline="0" dirty="0" smtClean="0">
              <a:solidFill>
                <a:srgbClr val="3B0256"/>
              </a:solidFill>
              <a:latin typeface="Calibri"/>
              <a:ea typeface="Calibri"/>
              <a:cs typeface="Calibri"/>
              <a:sym typeface="Calibri"/>
            </a:endParaRPr>
          </a:p>
          <a:p>
            <a:pPr marL="171450" marR="0" lvl="0" indent="-171450" algn="just" defTabSz="914400" rtl="0" eaLnBrk="1" fontAlgn="auto" latinLnBrk="0" hangingPunct="1">
              <a:lnSpc>
                <a:spcPct val="100000"/>
              </a:lnSpc>
              <a:spcBef>
                <a:spcPts val="0"/>
              </a:spcBef>
              <a:spcAft>
                <a:spcPts val="0"/>
              </a:spcAft>
              <a:buClr>
                <a:srgbClr val="3B0256"/>
              </a:buClr>
              <a:buSzPct val="100000"/>
              <a:buFontTx/>
              <a:buChar char="-"/>
              <a:tabLst/>
              <a:defRPr/>
            </a:pPr>
            <a:r>
              <a:rPr lang="en-US" altLang="en-US" sz="1100" dirty="0" smtClean="0">
                <a:ea typeface="Helvetica Neue Regular" charset="0"/>
                <a:sym typeface="Lucida Grande" charset="0"/>
              </a:rPr>
              <a:t>So, as a business</a:t>
            </a:r>
            <a:r>
              <a:rPr lang="en-US" altLang="en-US" sz="1100" baseline="0" dirty="0" smtClean="0">
                <a:ea typeface="Helvetica Neue Regular" charset="0"/>
                <a:sym typeface="Lucida Grande" charset="0"/>
              </a:rPr>
              <a:t> or organization. your </a:t>
            </a:r>
            <a:r>
              <a:rPr lang="en-US" altLang="en-US" sz="1100" dirty="0" smtClean="0">
                <a:ea typeface="Helvetica Neue Regular" charset="0"/>
                <a:sym typeface="Lucida Grande" charset="0"/>
              </a:rPr>
              <a:t>have data about</a:t>
            </a:r>
            <a:r>
              <a:rPr lang="en-US" altLang="en-US" sz="1100" baseline="0" dirty="0" smtClean="0">
                <a:ea typeface="Helvetica Neue Regular" charset="0"/>
                <a:sym typeface="Lucida Grande" charset="0"/>
              </a:rPr>
              <a:t> a lot of different things that could be valuable. Your products and how they've sold, your inventory, your customers, your interactions with them on your website, on Social Media, data from different devices like smartphones. </a:t>
            </a:r>
          </a:p>
          <a:p>
            <a:pPr marL="171450" marR="0" lvl="0" indent="-171450" algn="just" defTabSz="914400" rtl="0" eaLnBrk="1" fontAlgn="auto" latinLnBrk="0" hangingPunct="1">
              <a:lnSpc>
                <a:spcPct val="100000"/>
              </a:lnSpc>
              <a:spcBef>
                <a:spcPts val="0"/>
              </a:spcBef>
              <a:spcAft>
                <a:spcPts val="0"/>
              </a:spcAft>
              <a:buClr>
                <a:srgbClr val="3B0256"/>
              </a:buClr>
              <a:buSzPct val="100000"/>
              <a:buFontTx/>
              <a:buChar char="-"/>
              <a:tabLst/>
              <a:defRPr/>
            </a:pPr>
            <a:endParaRPr lang="en-US" sz="1100" b="0" i="0" u="none" strike="noStrike" cap="none" baseline="0" dirty="0" smtClean="0">
              <a:solidFill>
                <a:srgbClr val="3B0256"/>
              </a:solidFill>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3B0256"/>
              </a:buClr>
              <a:buSzPct val="100000"/>
              <a:buFont typeface="Arial"/>
              <a:buNone/>
              <a:tabLst/>
              <a:defRPr/>
            </a:pPr>
            <a:r>
              <a:rPr lang="en-US" sz="1100" b="0" i="0" u="none" strike="noStrike" cap="none" baseline="0" dirty="0" smtClean="0">
                <a:solidFill>
                  <a:srgbClr val="3B0256"/>
                </a:solidFill>
                <a:latin typeface="Calibri"/>
                <a:ea typeface="Calibri"/>
                <a:cs typeface="Calibri"/>
                <a:sym typeface="Calibri"/>
              </a:rPr>
              <a:t>One thing to have the data, another to gain meaningful insight from it. </a:t>
            </a:r>
          </a:p>
          <a:p>
            <a:pPr marL="0" marR="0" lvl="0" indent="0" algn="just" defTabSz="914400" rtl="0" eaLnBrk="1" fontAlgn="auto" latinLnBrk="0" hangingPunct="1">
              <a:lnSpc>
                <a:spcPct val="100000"/>
              </a:lnSpc>
              <a:spcBef>
                <a:spcPts val="0"/>
              </a:spcBef>
              <a:spcAft>
                <a:spcPts val="0"/>
              </a:spcAft>
              <a:buClr>
                <a:srgbClr val="3B0256"/>
              </a:buClr>
              <a:buSzPct val="100000"/>
              <a:buFont typeface="Arial"/>
              <a:buNone/>
              <a:tabLst/>
              <a:defRPr/>
            </a:pPr>
            <a:endParaRPr lang="en-US" altLang="en-US" sz="1100" b="0" i="0" u="none" strike="noStrike" cap="none" baseline="0" dirty="0" smtClean="0">
              <a:solidFill>
                <a:srgbClr val="3B0256"/>
              </a:solidFill>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3B0256"/>
              </a:buClr>
              <a:buSzPct val="100000"/>
              <a:buFont typeface="Arial"/>
              <a:buNone/>
              <a:tabLst/>
              <a:defRPr/>
            </a:pPr>
            <a:r>
              <a:rPr lang="en-US" altLang="en-US" sz="1100" baseline="0" dirty="0" smtClean="0">
                <a:ea typeface="Helvetica Neue Regular" charset="0"/>
                <a:sym typeface="Lucida Grande" charset="0"/>
              </a:rPr>
              <a:t>Some of that data is structured in rows and columns you can use traditional </a:t>
            </a:r>
            <a:r>
              <a:rPr lang="en-US" altLang="en-US" sz="1100" baseline="0" dirty="0" err="1" smtClean="0">
                <a:ea typeface="Helvetica Neue Regular" charset="0"/>
                <a:sym typeface="Lucida Grande" charset="0"/>
              </a:rPr>
              <a:t>technicques</a:t>
            </a:r>
            <a:r>
              <a:rPr lang="en-US" altLang="en-US" sz="1100" baseline="0" dirty="0" smtClean="0">
                <a:ea typeface="Helvetica Neue Regular" charset="0"/>
                <a:sym typeface="Lucida Grande" charset="0"/>
              </a:rPr>
              <a:t> to analyze it, but oftentimes some of is unstructured and can be tricky to get meaning from. </a:t>
            </a:r>
          </a:p>
          <a:p>
            <a:pPr marL="0" marR="0" lvl="0" indent="0" algn="just" defTabSz="914400" rtl="0" eaLnBrk="1" fontAlgn="auto" latinLnBrk="0" hangingPunct="1">
              <a:lnSpc>
                <a:spcPct val="100000"/>
              </a:lnSpc>
              <a:spcBef>
                <a:spcPts val="0"/>
              </a:spcBef>
              <a:spcAft>
                <a:spcPts val="0"/>
              </a:spcAft>
              <a:buClr>
                <a:srgbClr val="3B0256"/>
              </a:buClr>
              <a:buSzPct val="100000"/>
              <a:buFont typeface="Arial"/>
              <a:buNone/>
              <a:tabLst/>
              <a:defRPr/>
            </a:pPr>
            <a:endParaRPr lang="en-US" altLang="en-US" sz="1100" baseline="0" dirty="0" smtClean="0">
              <a:ea typeface="Helvetica Neue Regular" charset="0"/>
              <a:sym typeface="Lucida Grande" charset="0"/>
            </a:endParaRPr>
          </a:p>
          <a:p>
            <a:pPr marL="0" marR="0" lvl="0" indent="0" algn="just" defTabSz="914400" rtl="0" eaLnBrk="1" fontAlgn="auto" latinLnBrk="0" hangingPunct="1">
              <a:lnSpc>
                <a:spcPct val="100000"/>
              </a:lnSpc>
              <a:spcBef>
                <a:spcPts val="0"/>
              </a:spcBef>
              <a:spcAft>
                <a:spcPts val="0"/>
              </a:spcAft>
              <a:buClr>
                <a:srgbClr val="3B0256"/>
              </a:buClr>
              <a:buSzPct val="100000"/>
              <a:buFont typeface="Arial"/>
              <a:buNone/>
              <a:tabLst/>
              <a:defRPr/>
            </a:pPr>
            <a:r>
              <a:rPr lang="en-US" altLang="en-US" sz="1100" baseline="0" dirty="0" smtClean="0">
                <a:ea typeface="Helvetica Neue Regular" charset="0"/>
                <a:sym typeface="Lucida Grande" charset="0"/>
              </a:rPr>
              <a:t>The cool thing about Watson is that it can help you tap into the new data sources, dark data into usable data. Video, unstructured text documents, conversations with customers = traditionally dark data. Turning dark data into usable insightful data into action.</a:t>
            </a:r>
          </a:p>
          <a:p>
            <a:pPr marL="0" marR="0" lvl="0" indent="0" algn="just" defTabSz="914400" rtl="0" eaLnBrk="1" fontAlgn="auto" latinLnBrk="0" hangingPunct="1">
              <a:lnSpc>
                <a:spcPct val="100000"/>
              </a:lnSpc>
              <a:spcBef>
                <a:spcPts val="0"/>
              </a:spcBef>
              <a:spcAft>
                <a:spcPts val="0"/>
              </a:spcAft>
              <a:buClr>
                <a:srgbClr val="3B0256"/>
              </a:buClr>
              <a:buSzPct val="100000"/>
              <a:buFont typeface="Arial"/>
              <a:buNone/>
              <a:tabLst/>
              <a:defRPr/>
            </a:pPr>
            <a:endParaRPr lang="en-US" altLang="en-US" sz="1100" b="0" i="0" u="none" strike="noStrike" cap="none" baseline="0" dirty="0" smtClean="0">
              <a:solidFill>
                <a:srgbClr val="3B0256"/>
              </a:solidFill>
              <a:latin typeface="+mn-lt"/>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3B0256"/>
              </a:buClr>
              <a:buSzPct val="100000"/>
              <a:buFont typeface="Arial"/>
              <a:buNone/>
              <a:tabLst/>
              <a:defRPr/>
            </a:pPr>
            <a:r>
              <a:rPr lang="en-US" altLang="en-US" sz="1100" dirty="0" smtClean="0">
                <a:ea typeface="Helvetica Neue Regular" charset="0"/>
                <a:sym typeface="Lucida Grande" charset="0"/>
              </a:rPr>
              <a:t>Today, only 15% of organizations have the capability to leverage data and advanced analytics across their organization. (HBR Insight Economy Study). </a:t>
            </a:r>
            <a:endParaRPr lang="en-US" sz="1100" b="0" i="0" u="none" strike="noStrike" cap="none" baseline="0" dirty="0" smtClean="0">
              <a:solidFill>
                <a:srgbClr val="3B0256"/>
              </a:solidFill>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3B0256"/>
              </a:buClr>
              <a:buSzPct val="100000"/>
              <a:buFont typeface="Arial"/>
              <a:buNone/>
              <a:tabLst/>
              <a:defRPr/>
            </a:pPr>
            <a:endParaRPr lang="en-US" sz="1100" b="0" i="0" u="none" strike="noStrike" cap="none" baseline="0" dirty="0" smtClean="0">
              <a:solidFill>
                <a:srgbClr val="3B0256"/>
              </a:solidFill>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3B0256"/>
              </a:buClr>
              <a:buSzPct val="100000"/>
              <a:buFont typeface="Arial"/>
              <a:buNone/>
              <a:tabLst/>
              <a:defRPr/>
            </a:pPr>
            <a:r>
              <a:rPr lang="en-US" sz="1100" b="1" i="0" u="none" strike="noStrike" cap="none" baseline="0" dirty="0" smtClean="0">
                <a:solidFill>
                  <a:srgbClr val="3B0256"/>
                </a:solidFill>
                <a:latin typeface="Calibri"/>
                <a:ea typeface="Calibri"/>
                <a:cs typeface="Calibri"/>
                <a:sym typeface="Calibri"/>
              </a:rPr>
              <a:t>- We need to be able to understand it, reason about it, learn from it, and use it. And that</a:t>
            </a:r>
            <a:r>
              <a:rPr lang="uk-UA" sz="1100" b="1" i="0" u="none" strike="noStrike" cap="none" baseline="0" dirty="0" smtClean="0">
                <a:solidFill>
                  <a:srgbClr val="3B0256"/>
                </a:solidFill>
                <a:latin typeface="Calibri"/>
                <a:ea typeface="Calibri"/>
                <a:cs typeface="Calibri"/>
                <a:sym typeface="Calibri"/>
              </a:rPr>
              <a:t>’</a:t>
            </a:r>
            <a:r>
              <a:rPr lang="en-US" sz="1100" b="1" i="0" u="none" strike="noStrike" cap="none" baseline="0" dirty="0" smtClean="0">
                <a:solidFill>
                  <a:srgbClr val="3B0256"/>
                </a:solidFill>
                <a:latin typeface="Calibri"/>
                <a:ea typeface="Calibri"/>
                <a:cs typeface="Calibri"/>
                <a:sym typeface="Calibri"/>
              </a:rPr>
              <a:t>s where cognitive applications come in. Enabling your smart applications that can leverage these </a:t>
            </a:r>
            <a:r>
              <a:rPr lang="en-US" sz="1100" b="1" i="0" u="none" strike="noStrike" cap="none" baseline="0" dirty="0" err="1" smtClean="0">
                <a:solidFill>
                  <a:srgbClr val="3B0256"/>
                </a:solidFill>
                <a:latin typeface="Calibri"/>
                <a:ea typeface="Calibri"/>
                <a:cs typeface="Calibri"/>
                <a:sym typeface="Calibri"/>
              </a:rPr>
              <a:t>capabilies</a:t>
            </a:r>
            <a:r>
              <a:rPr lang="en-US" sz="1100" b="1" i="0" u="none" strike="noStrike" cap="none" baseline="0" dirty="0" smtClean="0">
                <a:solidFill>
                  <a:srgbClr val="3B0256"/>
                </a:solidFill>
                <a:latin typeface="Calibri"/>
                <a:ea typeface="Calibri"/>
                <a:cs typeface="Calibri"/>
                <a:sym typeface="Calibri"/>
              </a:rPr>
              <a:t>.</a:t>
            </a:r>
          </a:p>
          <a:p>
            <a:pPr marL="0" marR="0" lvl="0" indent="0" algn="just" defTabSz="914400" rtl="0" eaLnBrk="1" fontAlgn="auto" latinLnBrk="0" hangingPunct="1">
              <a:lnSpc>
                <a:spcPct val="100000"/>
              </a:lnSpc>
              <a:spcBef>
                <a:spcPts val="0"/>
              </a:spcBef>
              <a:spcAft>
                <a:spcPts val="0"/>
              </a:spcAft>
              <a:buClr>
                <a:srgbClr val="3B0256"/>
              </a:buClr>
              <a:buSzPct val="100000"/>
              <a:buFont typeface="Arial"/>
              <a:buNone/>
              <a:tabLst/>
              <a:defRPr/>
            </a:pPr>
            <a:endParaRPr lang="en-US" sz="1100" b="1" i="0" u="none" strike="noStrike" cap="none" baseline="0" dirty="0" smtClean="0">
              <a:solidFill>
                <a:srgbClr val="3B0256"/>
              </a:solidFill>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3B0256"/>
              </a:buClr>
              <a:buSzPct val="100000"/>
              <a:buFont typeface="Arial"/>
              <a:buNone/>
              <a:tabLst/>
              <a:defRPr/>
            </a:pPr>
            <a:r>
              <a:rPr lang="en-US" sz="1100" b="1" i="0" u="none" strike="noStrike" cap="none" baseline="0" dirty="0" smtClean="0">
                <a:solidFill>
                  <a:srgbClr val="3B0256"/>
                </a:solidFill>
                <a:latin typeface="Calibri"/>
                <a:ea typeface="Calibri"/>
                <a:cs typeface="Calibri"/>
                <a:sym typeface="Calibri"/>
              </a:rPr>
              <a:t>And one of these areas, that I'm going to be focused on today in the demo: is creating a more personalized experience for your customers</a:t>
            </a:r>
          </a:p>
          <a:p>
            <a:pPr marL="0" marR="0" lvl="0" indent="0" algn="just" rtl="0">
              <a:spcBef>
                <a:spcPts val="0"/>
              </a:spcBef>
              <a:spcAft>
                <a:spcPts val="0"/>
              </a:spcAft>
              <a:buClr>
                <a:srgbClr val="3B0256"/>
              </a:buClr>
              <a:buSzPct val="100000"/>
              <a:buFont typeface="Arial"/>
              <a:buNone/>
            </a:pPr>
            <a:endParaRPr lang="en-US" sz="1100" b="0" i="0" u="none" strike="noStrike" cap="none" baseline="0" dirty="0" smtClean="0">
              <a:solidFill>
                <a:srgbClr val="3B0256"/>
              </a:solidFill>
              <a:latin typeface="Calibri"/>
              <a:ea typeface="Calibri"/>
              <a:cs typeface="Calibri"/>
              <a:sym typeface="Calibri"/>
            </a:endParaRPr>
          </a:p>
          <a:p>
            <a:pPr marL="0" marR="0" lvl="0" indent="0" algn="just" rtl="0">
              <a:spcBef>
                <a:spcPts val="0"/>
              </a:spcBef>
              <a:spcAft>
                <a:spcPts val="0"/>
              </a:spcAft>
              <a:buClr>
                <a:srgbClr val="3B0256"/>
              </a:buClr>
              <a:buSzPct val="100000"/>
              <a:buFont typeface="Arial"/>
              <a:buNone/>
            </a:pPr>
            <a:r>
              <a:rPr lang="en-US" sz="1100" b="0" i="0" u="none" strike="noStrike" cap="none" baseline="0" dirty="0" smtClean="0">
                <a:solidFill>
                  <a:srgbClr val="3B0256"/>
                </a:solidFill>
                <a:latin typeface="Calibri"/>
                <a:ea typeface="Calibri"/>
                <a:cs typeface="Calibri"/>
                <a:sym typeface="Calibri"/>
              </a:rPr>
              <a:t>So there’s a huge competitive advantage here for organizations that can leverage data in more meaningful ways. </a:t>
            </a:r>
          </a:p>
          <a:p>
            <a:pPr marL="0" marR="0" lvl="0" indent="0" algn="just" rtl="0">
              <a:spcBef>
                <a:spcPts val="0"/>
              </a:spcBef>
              <a:spcAft>
                <a:spcPts val="0"/>
              </a:spcAft>
              <a:buClr>
                <a:srgbClr val="3B0256"/>
              </a:buClr>
              <a:buSzPct val="100000"/>
              <a:buFont typeface="Arial"/>
              <a:buNone/>
            </a:pPr>
            <a:endParaRPr lang="en-US" sz="1100" b="0" i="0" u="none" strike="noStrike" cap="none" baseline="0" dirty="0" smtClean="0">
              <a:solidFill>
                <a:srgbClr val="3B0256"/>
              </a:solidFill>
              <a:latin typeface="Calibri"/>
              <a:ea typeface="Calibri"/>
              <a:cs typeface="Calibri"/>
              <a:sym typeface="Calibri"/>
            </a:endParaRPr>
          </a:p>
          <a:p>
            <a:pPr marL="0" marR="0" lvl="0" indent="0" algn="just" rtl="0">
              <a:spcBef>
                <a:spcPts val="0"/>
              </a:spcBef>
              <a:spcAft>
                <a:spcPts val="0"/>
              </a:spcAft>
              <a:buClr>
                <a:srgbClr val="3B0256"/>
              </a:buClr>
              <a:buSzPct val="100000"/>
              <a:buFont typeface="Arial"/>
              <a:buNone/>
            </a:pPr>
            <a:r>
              <a:rPr lang="en-US" sz="1100" b="0" i="0" u="none" strike="noStrike" cap="none" baseline="0" dirty="0" smtClean="0">
                <a:solidFill>
                  <a:srgbClr val="3B0256"/>
                </a:solidFill>
                <a:latin typeface="Calibri"/>
                <a:ea typeface="Calibri"/>
                <a:cs typeface="Calibri"/>
                <a:sym typeface="Calibri"/>
              </a:rPr>
              <a:t>Those organizations that can move fast -- that have an idea for a cognitive application, and are set up to build them quickly. It’s really valuable.</a:t>
            </a:r>
          </a:p>
          <a:p>
            <a:pPr marL="0" marR="0" lvl="0" indent="0" algn="just" rtl="0">
              <a:spcBef>
                <a:spcPts val="0"/>
              </a:spcBef>
              <a:spcAft>
                <a:spcPts val="0"/>
              </a:spcAft>
              <a:buClr>
                <a:srgbClr val="3B0256"/>
              </a:buClr>
              <a:buSzPct val="100000"/>
              <a:buFont typeface="Arial"/>
              <a:buNone/>
            </a:pPr>
            <a:endParaRPr lang="en-US" sz="1100" b="0" i="0" u="none" strike="noStrike" cap="none" baseline="0" dirty="0" smtClean="0">
              <a:solidFill>
                <a:srgbClr val="3B0256"/>
              </a:solidFill>
              <a:latin typeface="Calibri"/>
              <a:ea typeface="Calibri"/>
              <a:cs typeface="Calibri"/>
              <a:sym typeface="Calibri"/>
            </a:endParaRPr>
          </a:p>
          <a:p>
            <a:pPr marL="171450" marR="0" lvl="0" indent="-171450" algn="just" rtl="0">
              <a:spcBef>
                <a:spcPts val="0"/>
              </a:spcBef>
              <a:spcAft>
                <a:spcPts val="0"/>
              </a:spcAft>
              <a:buClr>
                <a:srgbClr val="3B0256"/>
              </a:buClr>
              <a:buSzPct val="100000"/>
              <a:buFontTx/>
              <a:buChar char="-"/>
            </a:pPr>
            <a:r>
              <a:rPr lang="en-US" sz="1100" b="0" i="0" u="none" strike="noStrike" cap="none" dirty="0" smtClean="0">
                <a:solidFill>
                  <a:schemeClr val="dk1"/>
                </a:solidFill>
                <a:latin typeface="Arial"/>
                <a:ea typeface="Arial"/>
                <a:cs typeface="Arial"/>
                <a:sym typeface="Arial"/>
              </a:rPr>
              <a:t>https://</a:t>
            </a:r>
            <a:r>
              <a:rPr lang="en-US" sz="1100" b="0" i="0" u="none" strike="noStrike" cap="none" dirty="0" err="1" smtClean="0">
                <a:solidFill>
                  <a:schemeClr val="dk1"/>
                </a:solidFill>
                <a:latin typeface="Arial"/>
                <a:ea typeface="Arial"/>
                <a:cs typeface="Arial"/>
                <a:sym typeface="Arial"/>
              </a:rPr>
              <a:t>public.dhe.ibm.com</a:t>
            </a:r>
            <a:r>
              <a:rPr lang="en-US" sz="1100" b="0" i="0" u="none" strike="noStrike" cap="none" dirty="0" smtClean="0">
                <a:solidFill>
                  <a:schemeClr val="dk1"/>
                </a:solidFill>
                <a:latin typeface="Arial"/>
                <a:ea typeface="Arial"/>
                <a:cs typeface="Arial"/>
                <a:sym typeface="Arial"/>
              </a:rPr>
              <a:t>/common/</a:t>
            </a:r>
            <a:r>
              <a:rPr lang="en-US" sz="1100" b="0" i="0" u="none" strike="noStrike" cap="none" dirty="0" err="1" smtClean="0">
                <a:solidFill>
                  <a:schemeClr val="dk1"/>
                </a:solidFill>
                <a:latin typeface="Arial"/>
                <a:ea typeface="Arial"/>
                <a:cs typeface="Arial"/>
                <a:sym typeface="Arial"/>
              </a:rPr>
              <a:t>ssi</a:t>
            </a:r>
            <a:r>
              <a:rPr lang="en-US" sz="1100" b="0" i="0" u="none" strike="noStrike" cap="none" dirty="0" smtClean="0">
                <a:solidFill>
                  <a:schemeClr val="dk1"/>
                </a:solidFill>
                <a:latin typeface="Arial"/>
                <a:ea typeface="Arial"/>
                <a:cs typeface="Arial"/>
                <a:sym typeface="Arial"/>
              </a:rPr>
              <a:t>/</a:t>
            </a:r>
            <a:r>
              <a:rPr lang="en-US" sz="1100" b="0" i="0" u="none" strike="noStrike" cap="none" dirty="0" err="1" smtClean="0">
                <a:solidFill>
                  <a:schemeClr val="dk1"/>
                </a:solidFill>
                <a:latin typeface="Arial"/>
                <a:ea typeface="Arial"/>
                <a:cs typeface="Arial"/>
                <a:sym typeface="Arial"/>
              </a:rPr>
              <a:t>ecm</a:t>
            </a:r>
            <a:r>
              <a:rPr lang="en-US" sz="1100" b="0" i="0" u="none" strike="noStrike" cap="none" dirty="0" smtClean="0">
                <a:solidFill>
                  <a:schemeClr val="dk1"/>
                </a:solidFill>
                <a:latin typeface="Arial"/>
                <a:ea typeface="Arial"/>
                <a:cs typeface="Arial"/>
                <a:sym typeface="Arial"/>
              </a:rPr>
              <a:t>/</a:t>
            </a:r>
            <a:r>
              <a:rPr lang="en-US" sz="1100" b="0" i="0" u="none" strike="noStrike" cap="none" dirty="0" err="1" smtClean="0">
                <a:solidFill>
                  <a:schemeClr val="dk1"/>
                </a:solidFill>
                <a:latin typeface="Arial"/>
                <a:ea typeface="Arial"/>
                <a:cs typeface="Arial"/>
                <a:sym typeface="Arial"/>
              </a:rPr>
              <a:t>wr</a:t>
            </a:r>
            <a:r>
              <a:rPr lang="en-US" sz="1100" b="0" i="0" u="none" strike="noStrike" cap="none" dirty="0" smtClean="0">
                <a:solidFill>
                  <a:schemeClr val="dk1"/>
                </a:solidFill>
                <a:latin typeface="Arial"/>
                <a:ea typeface="Arial"/>
                <a:cs typeface="Arial"/>
                <a:sym typeface="Arial"/>
              </a:rPr>
              <a:t>/</a:t>
            </a:r>
            <a:r>
              <a:rPr lang="en-US" sz="1100" b="0" i="0" u="none" strike="noStrike" cap="none" dirty="0" err="1" smtClean="0">
                <a:solidFill>
                  <a:schemeClr val="dk1"/>
                </a:solidFill>
                <a:latin typeface="Arial"/>
                <a:ea typeface="Arial"/>
                <a:cs typeface="Arial"/>
                <a:sym typeface="Arial"/>
              </a:rPr>
              <a:t>en</a:t>
            </a:r>
            <a:r>
              <a:rPr lang="en-US" sz="1100" b="0" i="0" u="none" strike="noStrike" cap="none" dirty="0" smtClean="0">
                <a:solidFill>
                  <a:schemeClr val="dk1"/>
                </a:solidFill>
                <a:latin typeface="Arial"/>
                <a:ea typeface="Arial"/>
                <a:cs typeface="Arial"/>
                <a:sym typeface="Arial"/>
              </a:rPr>
              <a:t>/wrl12345usen/watson-customer-engagement-watson-marketing-wr-other-papers-and-reports-wrl12345usen-20170719.pdf</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40132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cap="none" dirty="0" smtClean="0">
                <a:solidFill>
                  <a:srgbClr val="E0E0E0"/>
                </a:solidFill>
                <a:latin typeface="Helvetica Neue"/>
                <a:ea typeface="Helvetica Neue"/>
                <a:cs typeface="Helvetica Neue"/>
                <a:sym typeface="Helvetica Neue"/>
              </a:rPr>
              <a:t>So IBM</a:t>
            </a:r>
            <a:r>
              <a:rPr lang="en-US" sz="1200" b="1" i="0" u="none" strike="noStrike" cap="none" baseline="0" dirty="0" smtClean="0">
                <a:solidFill>
                  <a:srgbClr val="E0E0E0"/>
                </a:solidFill>
                <a:latin typeface="Helvetica Neue"/>
                <a:ea typeface="Helvetica Neue"/>
                <a:cs typeface="Helvetica Neue"/>
                <a:sym typeface="Helvetica Neue"/>
              </a:rPr>
              <a:t> Cloud is the cloud platform for the data-driven enterprise.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i="0" u="none" strike="noStrike" cap="none" baseline="0" dirty="0" smtClean="0">
                <a:solidFill>
                  <a:srgbClr val="E0E0E0"/>
                </a:solidFill>
                <a:latin typeface="Helvetica Neue"/>
                <a:ea typeface="Helvetica Neue"/>
                <a:cs typeface="Helvetica Neue"/>
                <a:sym typeface="Helvetica Neue"/>
              </a:rPr>
              <a:t>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i="0" kern="1200" dirty="0" smtClean="0">
                <a:solidFill>
                  <a:schemeClr val="tx1"/>
                </a:solidFill>
                <a:effectLst/>
                <a:latin typeface="+mn-lt"/>
                <a:ea typeface="+mn-ea"/>
                <a:cs typeface="+mn-cs"/>
              </a:rPr>
              <a:t>IBM's</a:t>
            </a:r>
            <a:r>
              <a:rPr lang="en-US" sz="2000" b="0" i="0" kern="1200" baseline="0" dirty="0" smtClean="0">
                <a:solidFill>
                  <a:schemeClr val="tx1"/>
                </a:solidFill>
                <a:effectLst/>
                <a:latin typeface="+mn-lt"/>
                <a:ea typeface="+mn-ea"/>
                <a:cs typeface="+mn-cs"/>
              </a:rPr>
              <a:t> c</a:t>
            </a:r>
            <a:r>
              <a:rPr lang="en-US" sz="2000" b="0" i="0" kern="1200" dirty="0" smtClean="0">
                <a:solidFill>
                  <a:schemeClr val="tx1"/>
                </a:solidFill>
                <a:effectLst/>
                <a:latin typeface="+mn-lt"/>
                <a:ea typeface="+mn-ea"/>
                <a:cs typeface="+mn-cs"/>
              </a:rPr>
              <a:t>loud is the cloud for business. It's designed for data, AI-ready, and secure to the core. Drive innovation and Business Value.</a:t>
            </a:r>
            <a:endParaRPr lang="en-US" sz="1200" b="1" i="0" u="none" strike="noStrike" cap="none" dirty="0" smtClean="0">
              <a:solidFill>
                <a:srgbClr val="E0E0E0"/>
              </a:solidFill>
              <a:latin typeface="Helvetica Neue"/>
              <a:ea typeface="Helvetica Neue"/>
              <a:cs typeface="Helvetica Neue"/>
              <a:sym typeface="Helvetica Neue"/>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b="1" i="0" u="none" strike="noStrike" cap="none" dirty="0" smtClean="0">
              <a:solidFill>
                <a:srgbClr val="E0E0E0"/>
              </a:solidFill>
              <a:latin typeface="Helvetica Neue"/>
              <a:ea typeface="Helvetica Neue"/>
              <a:cs typeface="Helvetica Neue"/>
              <a:sym typeface="Helvetica Neue"/>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IBM Cloud </a:t>
            </a:r>
            <a:r>
              <a:rPr lang="en-US" sz="1200" kern="1200" dirty="0" smtClean="0">
                <a:solidFill>
                  <a:schemeClr val="tx1"/>
                </a:solidFill>
                <a:effectLst/>
                <a:latin typeface="+mn-lt"/>
                <a:ea typeface="+mn-ea"/>
                <a:cs typeface="+mn-cs"/>
              </a:rPr>
              <a:t>platform consists of a set of </a:t>
            </a:r>
            <a:r>
              <a:rPr lang="en-US" sz="1200" kern="1200" dirty="0" err="1" smtClean="0">
                <a:solidFill>
                  <a:schemeClr val="tx1"/>
                </a:solidFill>
                <a:effectLst/>
                <a:latin typeface="+mn-lt"/>
                <a:ea typeface="+mn-ea"/>
                <a:cs typeface="+mn-cs"/>
              </a:rPr>
              <a:t>composable</a:t>
            </a:r>
            <a:r>
              <a:rPr lang="en-US" sz="1200" kern="1200" baseline="0" dirty="0" smtClean="0">
                <a:solidFill>
                  <a:schemeClr val="tx1"/>
                </a:solidFill>
                <a:effectLst/>
                <a:latin typeface="+mn-lt"/>
                <a:ea typeface="+mn-ea"/>
                <a:cs typeface="+mn-cs"/>
              </a:rPr>
              <a:t> services</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ct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tabLst/>
              <a:defRPr/>
            </a:pPr>
            <a:r>
              <a:rPr lang="en-US" sz="1200" kern="1200" dirty="0" smtClean="0">
                <a:solidFill>
                  <a:schemeClr val="tx1"/>
                </a:solidFill>
                <a:effectLst/>
                <a:latin typeface="+mn-lt"/>
                <a:ea typeface="+mn-ea"/>
                <a:cs typeface="+mn-cs"/>
              </a:rPr>
              <a:t>You</a:t>
            </a:r>
            <a:r>
              <a:rPr lang="en-US" sz="1200" kern="1200" baseline="0" dirty="0" smtClean="0">
                <a:solidFill>
                  <a:schemeClr val="tx1"/>
                </a:solidFill>
                <a:effectLst/>
                <a:latin typeface="+mn-lt"/>
                <a:ea typeface="+mn-ea"/>
                <a:cs typeface="+mn-cs"/>
              </a:rPr>
              <a:t> can think of the services like Legos that we can help you fit together to create the best solution for you. They’re pluggable services that can be integrated together easily. Or augment existing applications.</a:t>
            </a:r>
            <a:endParaRPr lang="en-US" dirty="0" smtClean="0"/>
          </a:p>
          <a:p>
            <a:endParaRPr lang="en-US" dirty="0" smtClean="0"/>
          </a:p>
          <a:p>
            <a:r>
              <a:rPr lang="en-US" dirty="0" smtClean="0"/>
              <a:t>My demo today -- the predictive chat bot -- uses a few of these service</a:t>
            </a:r>
            <a:r>
              <a:rPr lang="en-US" baseline="0" dirty="0" smtClean="0"/>
              <a:t>s in a pluggable fashion. Our Machine Learning service to deploy a predictive model, our Watson Conversation service to create a </a:t>
            </a:r>
            <a:r>
              <a:rPr lang="en-US" baseline="0" dirty="0" err="1" smtClean="0"/>
              <a:t>chatbot</a:t>
            </a:r>
            <a:r>
              <a:rPr lang="en-US" baseline="0" dirty="0" smtClean="0"/>
              <a:t>, and NODE-Red, which lets me quickly wire together these services to create a web application.</a:t>
            </a:r>
          </a:p>
          <a:p>
            <a:endParaRPr lang="en-US" baseline="0" dirty="0" smtClean="0"/>
          </a:p>
          <a:p>
            <a:r>
              <a:rPr lang="en-US" baseline="0" dirty="0" smtClean="0"/>
              <a:t>So in a moment, I’m going to  dive into the business use case that motivated the development of the predictive </a:t>
            </a:r>
            <a:r>
              <a:rPr lang="en-US" baseline="0" dirty="0" err="1" smtClean="0"/>
              <a:t>chatbot</a:t>
            </a:r>
            <a:r>
              <a:rPr lang="en-US" baseline="0" dirty="0" smtClean="0"/>
              <a:t>.</a:t>
            </a:r>
          </a:p>
          <a:p>
            <a:endParaRPr lang="en-US" baseline="0" dirty="0" smtClean="0"/>
          </a:p>
          <a:p>
            <a:r>
              <a:rPr lang="en-US" baseline="0" dirty="0" smtClean="0"/>
              <a:t>Before I do though, I’ll mention that's the really neat thing about the IBM Cloud platform. You can think of a business use case, spin up the specific set of services you need within the platform -- maybe an app runtime, a database, a Watson "</a:t>
            </a:r>
            <a:r>
              <a:rPr lang="en-US" baseline="0" dirty="0" err="1" smtClean="0"/>
              <a:t>cogntive</a:t>
            </a:r>
            <a:r>
              <a:rPr lang="en-US" baseline="0" dirty="0" smtClean="0"/>
              <a:t>" service -- and get the MVP done very quickly. It's an agile approach to innovation.</a:t>
            </a:r>
          </a:p>
          <a:p>
            <a:endParaRPr lang="en-US" baseline="0" dirty="0" smtClean="0"/>
          </a:p>
          <a:p>
            <a:r>
              <a:rPr lang="en-US" baseline="0" dirty="0" smtClean="0"/>
              <a:t>I’ll show you in just a minute what that final product looks like. First I’ll talk about the scenario behind the demo:</a:t>
            </a:r>
            <a:endParaRPr lang="en-US" dirty="0" smtClean="0"/>
          </a:p>
        </p:txBody>
      </p:sp>
      <p:sp>
        <p:nvSpPr>
          <p:cNvPr id="4" name="Slide Number Placeholder 3"/>
          <p:cNvSpPr>
            <a:spLocks noGrp="1"/>
          </p:cNvSpPr>
          <p:nvPr>
            <p:ph type="sldNum" sz="quarter" idx="10"/>
          </p:nvPr>
        </p:nvSpPr>
        <p:spPr/>
        <p:txBody>
          <a:bodyPr/>
          <a:lstStyle/>
          <a:p>
            <a:fld id="{E27590B1-0E04-2A4A-848D-4625E5D280D7}" type="slidenum">
              <a:rPr lang="en-US" smtClean="0"/>
              <a:t>3</a:t>
            </a:fld>
            <a:endParaRPr lang="en-US"/>
          </a:p>
        </p:txBody>
      </p:sp>
    </p:spTree>
    <p:extLst>
      <p:ext uri="{BB962C8B-B14F-4D97-AF65-F5344CB8AC3E}">
        <p14:creationId xmlns:p14="http://schemas.microsoft.com/office/powerpoint/2010/main" val="844511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dirty="0" smtClean="0"/>
              <a:t>So the</a:t>
            </a:r>
            <a:r>
              <a:rPr lang="en-US" baseline="0" dirty="0" smtClean="0"/>
              <a:t> predictive </a:t>
            </a:r>
            <a:r>
              <a:rPr lang="en-US" baseline="0" dirty="0" err="1" smtClean="0"/>
              <a:t>chatbot</a:t>
            </a:r>
            <a:r>
              <a:rPr lang="en-US" baseline="0" dirty="0" smtClean="0"/>
              <a:t> I built is for a n</a:t>
            </a:r>
            <a:r>
              <a:rPr lang="en-US" dirty="0" smtClean="0"/>
              <a:t>ation</a:t>
            </a:r>
            <a:r>
              <a:rPr lang="en-US" baseline="0" dirty="0" smtClean="0"/>
              <a:t> wide gym chain called Fitness Club USA, and though the motivation and scenario is based on realistic situations-- Fitness Club USA is a fictional chain. So if after the demo today, I've convinced you to buy a membership, you will have to look at some alternatives. </a:t>
            </a:r>
          </a:p>
          <a:p>
            <a:endParaRPr lang="en-US" baseline="0" dirty="0" smtClean="0"/>
          </a:p>
          <a:p>
            <a:r>
              <a:rPr lang="en-US" baseline="0" dirty="0" smtClean="0"/>
              <a:t>Business use cases that they are looking to address:</a:t>
            </a:r>
            <a:endParaRPr lang="en-US" dirty="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4</a:t>
            </a:fld>
            <a:endParaRPr lang="en-US"/>
          </a:p>
        </p:txBody>
      </p:sp>
    </p:spTree>
    <p:extLst>
      <p:ext uri="{BB962C8B-B14F-4D97-AF65-F5344CB8AC3E}">
        <p14:creationId xmlns:p14="http://schemas.microsoft.com/office/powerpoint/2010/main" val="1921265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like to lose some weight</a:t>
            </a:r>
          </a:p>
          <a:p>
            <a:endParaRPr lang="en-US" dirty="0" smtClean="0"/>
          </a:p>
          <a:p>
            <a:r>
              <a:rPr lang="en-US" dirty="0" smtClean="0"/>
              <a:t>Show</a:t>
            </a:r>
            <a:r>
              <a:rPr lang="en-US" baseline="0" dirty="0" smtClean="0"/>
              <a:t> your phone receiving a text from </a:t>
            </a:r>
            <a:r>
              <a:rPr lang="en-US" baseline="0" dirty="0" err="1" smtClean="0"/>
              <a:t>Twilio</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E27590B1-0E04-2A4A-848D-4625E5D280D7}" type="slidenum">
              <a:rPr lang="en-US" smtClean="0"/>
              <a:t>5</a:t>
            </a:fld>
            <a:endParaRPr lang="en-US"/>
          </a:p>
        </p:txBody>
      </p:sp>
    </p:spTree>
    <p:extLst>
      <p:ext uri="{BB962C8B-B14F-4D97-AF65-F5344CB8AC3E}">
        <p14:creationId xmlns:p14="http://schemas.microsoft.com/office/powerpoint/2010/main" val="31418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IBM</a:t>
            </a:r>
            <a:r>
              <a:rPr lang="en-US" baseline="0" dirty="0" smtClean="0"/>
              <a:t> Cloud</a:t>
            </a:r>
            <a:r>
              <a:rPr lang="en-US" dirty="0" smtClean="0"/>
              <a:t> services --</a:t>
            </a:r>
            <a:r>
              <a:rPr lang="en-US" baseline="0" dirty="0" smtClean="0"/>
              <a:t> those building blocks to build this app.</a:t>
            </a:r>
            <a:endParaRPr lang="en-US" dirty="0" smtClean="0"/>
          </a:p>
          <a:p>
            <a:endParaRPr lang="en-US" dirty="0" smtClean="0"/>
          </a:p>
          <a:p>
            <a:r>
              <a:rPr lang="en-US" dirty="0" smtClean="0"/>
              <a:t>1. </a:t>
            </a:r>
            <a:r>
              <a:rPr lang="en-US" b="1" dirty="0" smtClean="0"/>
              <a:t>WML</a:t>
            </a:r>
          </a:p>
          <a:p>
            <a:r>
              <a:rPr lang="en-US" dirty="0" smtClean="0"/>
              <a:t>What is ML?</a:t>
            </a:r>
          </a:p>
          <a:p>
            <a:r>
              <a:rPr lang="en-US" dirty="0" smtClean="0"/>
              <a:t>““Computers that learn without being explicitly programmed,</a:t>
            </a:r>
            <a:r>
              <a:rPr lang="en-US" baseline="0" dirty="0" smtClean="0"/>
              <a:t> </a:t>
            </a:r>
            <a:r>
              <a:rPr lang="en-US" dirty="0" smtClean="0"/>
              <a:t>using algorithms to understand patterns in data”</a:t>
            </a:r>
          </a:p>
          <a:p>
            <a:endParaRPr lang="en-US" dirty="0" smtClean="0"/>
          </a:p>
          <a:p>
            <a:r>
              <a:rPr lang="en-US" dirty="0" smtClean="0"/>
              <a:t>Explicitly= Years ago, “if/then” conditions. Can’t code conditions for massive amounts of data.</a:t>
            </a:r>
          </a:p>
          <a:p>
            <a:endParaRPr lang="en-US" dirty="0" smtClean="0"/>
          </a:p>
          <a:p>
            <a:r>
              <a:rPr lang="en-US" dirty="0" smtClean="0"/>
              <a:t>Known formulas:</a:t>
            </a:r>
          </a:p>
          <a:p>
            <a:r>
              <a:rPr lang="en-US" dirty="0" smtClean="0"/>
              <a:t>Recommenders, decision trees, linear regression</a:t>
            </a:r>
          </a:p>
          <a:p>
            <a:endParaRPr lang="en-US" dirty="0" smtClean="0"/>
          </a:p>
          <a:p>
            <a:r>
              <a:rPr lang="en-US" dirty="0" smtClean="0"/>
              <a:t>Data,</a:t>
            </a:r>
            <a:r>
              <a:rPr lang="en-US" baseline="0" dirty="0" smtClean="0"/>
              <a:t> train a model based on data you have, I get a predictive model for the future. For future data coming in, I can make a prediction.</a:t>
            </a:r>
          </a:p>
          <a:p>
            <a:endParaRPr lang="en-US" baseline="0" dirty="0" smtClean="0"/>
          </a:p>
          <a:p>
            <a:r>
              <a:rPr lang="en-US" baseline="0" dirty="0" smtClean="0"/>
              <a:t>That algorithm becomes a competitive advantage for your company. Something you can deploy to make predictions and decisions.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Substantial impact across industries and use cases.</a:t>
            </a:r>
          </a:p>
          <a:p>
            <a:endParaRPr lang="en-US" dirty="0" smtClean="0"/>
          </a:p>
          <a:p>
            <a:r>
              <a:rPr lang="en-US" dirty="0" smtClean="0"/>
              <a:t>Range:</a:t>
            </a:r>
          </a:p>
          <a:p>
            <a:r>
              <a:rPr lang="en-US" dirty="0" smtClean="0"/>
              <a:t>Optimize usage of products</a:t>
            </a:r>
          </a:p>
          <a:p>
            <a:r>
              <a:rPr lang="en-US" dirty="0" smtClean="0"/>
              <a:t>Predictive maintenance</a:t>
            </a:r>
          </a:p>
          <a:p>
            <a:r>
              <a:rPr lang="en-US" dirty="0" smtClean="0"/>
              <a:t>Forecasting</a:t>
            </a:r>
          </a:p>
          <a:p>
            <a:r>
              <a:rPr lang="en-US" dirty="0" smtClean="0"/>
              <a:t>Operations (supply chain)</a:t>
            </a:r>
          </a:p>
          <a:p>
            <a:endParaRPr lang="en-US" dirty="0" smtClean="0"/>
          </a:p>
          <a:p>
            <a:r>
              <a:rPr lang="en-US" dirty="0" smtClean="0"/>
              <a:t>PERSONALIZATION today</a:t>
            </a:r>
          </a:p>
          <a:p>
            <a:endParaRPr lang="en-US" dirty="0" smtClean="0"/>
          </a:p>
          <a:p>
            <a:r>
              <a:rPr lang="en-US" dirty="0" smtClean="0"/>
              <a:t>Recommendation</a:t>
            </a:r>
            <a:r>
              <a:rPr lang="en-US" baseline="0" dirty="0" smtClean="0"/>
              <a:t> to a customer.... you just saw was the Zumba!</a:t>
            </a:r>
            <a:endParaRPr lang="en-US" dirty="0" smtClean="0"/>
          </a:p>
          <a:p>
            <a:endParaRPr lang="en-US" dirty="0" smtClean="0"/>
          </a:p>
          <a:p>
            <a:r>
              <a:rPr lang="en-US" dirty="0" smtClean="0"/>
              <a:t>Traditionally it can be very tricky to take a predictive</a:t>
            </a:r>
            <a:r>
              <a:rPr lang="en-US" baseline="0" dirty="0" smtClean="0"/>
              <a:t> model and deploy it in production. Gap between the data scientists creating and those who would deploy that. You can have the best model in the world, but it can be tricky to deploy that model in an effective, scalable way to be leveraged by different applications operationally.</a:t>
            </a:r>
          </a:p>
          <a:p>
            <a:endParaRPr lang="en-US" baseline="0" dirty="0" smtClean="0"/>
          </a:p>
          <a:p>
            <a:r>
              <a:rPr lang="en-US" baseline="0" dirty="0" smtClean="0"/>
              <a:t>That's what WML solves. By letting you deploy you ML model to a RESTful service. So now I can send HTTP requests from my app to get a predictive score.</a:t>
            </a:r>
            <a:endParaRPr lang="en-US" dirty="0" smtClean="0"/>
          </a:p>
          <a:p>
            <a:endParaRPr lang="en-US" dirty="0" smtClean="0"/>
          </a:p>
          <a:p>
            <a:r>
              <a:rPr lang="en-US" b="1" dirty="0" smtClean="0"/>
              <a:t>DSX</a:t>
            </a:r>
          </a:p>
          <a:p>
            <a:r>
              <a:rPr lang="en-US" dirty="0" smtClean="0"/>
              <a:t>DSX is the dev</a:t>
            </a:r>
            <a:r>
              <a:rPr lang="en-US" baseline="0" dirty="0" smtClean="0"/>
              <a:t> environment for </a:t>
            </a:r>
            <a:r>
              <a:rPr lang="en-US" dirty="0" smtClean="0"/>
              <a:t>building models for Watson Machine Learning</a:t>
            </a:r>
          </a:p>
          <a:p>
            <a:pPr marL="171450" indent="-171450">
              <a:buFontTx/>
              <a:buChar char="-"/>
            </a:pPr>
            <a:r>
              <a:rPr lang="en-US" dirty="0" smtClean="0"/>
              <a:t>Collaborative service</a:t>
            </a:r>
            <a:r>
              <a:rPr lang="en-US" baseline="0" dirty="0" smtClean="0"/>
              <a:t> </a:t>
            </a:r>
            <a:r>
              <a:rPr lang="en-US" dirty="0" smtClean="0"/>
              <a:t>for data</a:t>
            </a:r>
            <a:r>
              <a:rPr lang="en-US" baseline="0" dirty="0" smtClean="0"/>
              <a:t> scientists to use tools like Python, R, Apache Spark to perform data science and create machine learning models</a:t>
            </a:r>
          </a:p>
          <a:p>
            <a:pPr marL="171450" indent="-171450">
              <a:buFontTx/>
              <a:buChar char="-"/>
            </a:pPr>
            <a:r>
              <a:rPr lang="en-US" b="0" baseline="0" dirty="0" smtClean="0"/>
              <a:t>Or, what I’ll show you today... is more of a ML model wizard interface that lets me create a model without needing to program. With a really simple to use GUI interface.</a:t>
            </a:r>
            <a:endParaRPr lang="en-US" b="0" dirty="0" smtClean="0"/>
          </a:p>
          <a:p>
            <a:endParaRPr lang="en-US" b="1" dirty="0" smtClean="0"/>
          </a:p>
          <a:p>
            <a:r>
              <a:rPr lang="en-US" b="1" dirty="0" smtClean="0"/>
              <a:t>DSX + WML overall:</a:t>
            </a:r>
            <a:r>
              <a:rPr lang="en-US" b="1" baseline="0" dirty="0" smtClean="0"/>
              <a:t> (clicks for bullet points)</a:t>
            </a:r>
            <a:endParaRPr lang="en-US" b="1" dirty="0" smtClean="0"/>
          </a:p>
          <a:p>
            <a:pPr marL="171450" indent="-171450">
              <a:buFontTx/>
              <a:buChar char="-"/>
            </a:pPr>
            <a:endParaRPr lang="en-US" baseline="0" dirty="0" smtClean="0"/>
          </a:p>
          <a:p>
            <a:pPr marL="0" indent="0">
              <a:buFontTx/>
              <a:buNone/>
            </a:pPr>
            <a:r>
              <a:rPr lang="en-US" b="1" baseline="0" dirty="0" smtClean="0"/>
              <a:t>Watson Conversation Service (clicks)</a:t>
            </a:r>
          </a:p>
          <a:p>
            <a:endParaRPr lang="en-US" dirty="0" smtClean="0">
              <a:effectLst/>
            </a:endParaRPr>
          </a:p>
          <a:p>
            <a:pPr lvl="0"/>
            <a:r>
              <a:rPr lang="en-US" sz="1200" kern="1200" dirty="0" smtClean="0">
                <a:solidFill>
                  <a:schemeClr val="tx1"/>
                </a:solidFill>
                <a:effectLst/>
                <a:latin typeface="+mn-lt"/>
                <a:ea typeface="+mn-ea"/>
                <a:cs typeface="+mn-cs"/>
              </a:rPr>
              <a:t>1. With Watson Conversation you can have a conversational interface across multiple channels to communicate and engage with your users — customers or internal.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2. Through this service, Watson process the user’s input to understand the intent of a user's phrase or question and provide an appropriate response. As part of natural language processing, Watson is trained to narrow down the intent of a sentence to be its underlying meaning or goal—ultimately, to grasp what someone means, regardless of how they say it. There are many different ways to utter the same intent: "Turn on the lights," "I can't see because it's too dark," and "Illuminate" all express the same desire to brighten up a room. With your help — and I’ll show you what the looks like — Watson can be trained to understand the many ways that a particular question relevant to your application or domain or business can be posed and take it from there.</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3. Ease of constructing</a:t>
            </a:r>
            <a:r>
              <a:rPr lang="en-US" sz="1200" kern="1200" baseline="0" dirty="0" smtClean="0">
                <a:solidFill>
                  <a:schemeClr val="tx1"/>
                </a:solidFill>
                <a:effectLst/>
                <a:latin typeface="+mn-lt"/>
                <a:ea typeface="+mn-ea"/>
                <a:cs typeface="+mn-cs"/>
              </a:rPr>
              <a:t> dialogs. Which I’ll show in the demo. The theme of the demo today is getting up and running as quick as possible. Very helpful to have the GUI-based editor that can help me be effective very quickly.</a:t>
            </a:r>
            <a:endParaRPr lang="en-US" baseline="0" dirty="0" smtClean="0"/>
          </a:p>
          <a:p>
            <a:pPr marL="0" indent="0">
              <a:buFontTx/>
              <a:buNone/>
            </a:pPr>
            <a:endParaRPr lang="en-US" baseline="0" dirty="0" smtClean="0"/>
          </a:p>
          <a:p>
            <a:pPr marL="0" indent="0">
              <a:buFontTx/>
              <a:buNone/>
            </a:pPr>
            <a:r>
              <a:rPr lang="en-US" b="1" baseline="0" dirty="0" smtClean="0"/>
              <a:t>Node-RED</a:t>
            </a:r>
          </a:p>
          <a:p>
            <a:pPr marL="0" indent="0">
              <a:buFontTx/>
              <a:buNone/>
            </a:pPr>
            <a:endParaRPr lang="en-US" b="0" baseline="0" dirty="0" smtClean="0"/>
          </a:p>
          <a:p>
            <a:pPr marL="0" indent="0">
              <a:buFontTx/>
              <a:buNone/>
            </a:pPr>
            <a:r>
              <a:rPr lang="en-US" b="0" baseline="0" dirty="0" smtClean="0"/>
              <a:t>My glue that ties these services together in an effective manner.</a:t>
            </a:r>
          </a:p>
          <a:p>
            <a:pPr marL="0" indent="0">
              <a:buFontTx/>
              <a:buNone/>
            </a:pPr>
            <a:endParaRPr lang="en-US" b="1" baseline="0" dirty="0" smtClean="0"/>
          </a:p>
          <a:p>
            <a:pPr marL="0" indent="0">
              <a:buFontTx/>
              <a:buNone/>
            </a:pPr>
            <a:r>
              <a:rPr lang="en-US" b="1" baseline="0" dirty="0" smtClean="0"/>
              <a:t>1. </a:t>
            </a:r>
            <a:r>
              <a:rPr lang="en-US" sz="1200" b="0" i="0" kern="1200" baseline="0" dirty="0" smtClean="0">
                <a:solidFill>
                  <a:schemeClr val="tx1"/>
                </a:solidFill>
                <a:effectLst/>
                <a:latin typeface="+mn-lt"/>
                <a:ea typeface="+mn-ea"/>
                <a:cs typeface="+mn-cs"/>
              </a:rPr>
              <a:t>Fl</a:t>
            </a:r>
            <a:r>
              <a:rPr lang="en-US" sz="1200" b="0" i="0" kern="1200" dirty="0" smtClean="0">
                <a:solidFill>
                  <a:schemeClr val="tx1"/>
                </a:solidFill>
                <a:effectLst/>
                <a:latin typeface="+mn-lt"/>
                <a:ea typeface="+mn-ea"/>
                <a:cs typeface="+mn-cs"/>
              </a:rPr>
              <a:t>ow-based programming tool, original developed by IBM but contributed back to open source.</a:t>
            </a:r>
            <a:r>
              <a:rPr lang="en-US" sz="1200" b="0" i="0" kern="1200" baseline="0" dirty="0" smtClean="0">
                <a:solidFill>
                  <a:schemeClr val="tx1"/>
                </a:solidFill>
                <a:effectLst/>
                <a:latin typeface="+mn-lt"/>
                <a:ea typeface="+mn-ea"/>
                <a:cs typeface="+mn-cs"/>
              </a:rPr>
              <a:t> Basically lets you quickly wire together different APIs and services web applications on top of a </a:t>
            </a:r>
            <a:r>
              <a:rPr lang="en-US" sz="1200" b="0" i="0" kern="1200" baseline="0" dirty="0" err="1" smtClean="0">
                <a:solidFill>
                  <a:schemeClr val="tx1"/>
                </a:solidFill>
                <a:effectLst/>
                <a:latin typeface="+mn-lt"/>
                <a:ea typeface="+mn-ea"/>
                <a:cs typeface="+mn-cs"/>
              </a:rPr>
              <a:t>Node.js</a:t>
            </a:r>
            <a:r>
              <a:rPr lang="en-US" sz="1200" b="0" i="0" kern="1200" baseline="0" dirty="0" smtClean="0">
                <a:solidFill>
                  <a:schemeClr val="tx1"/>
                </a:solidFill>
                <a:effectLst/>
                <a:latin typeface="+mn-lt"/>
                <a:ea typeface="+mn-ea"/>
                <a:cs typeface="+mn-cs"/>
              </a:rPr>
              <a:t> runtime. Great way to visually put together proof of concepts– idea, try it out. fail fast approach. We provide you the runtime in IBM Cloud, and we also have lots of prebuild nodes in the GUI interface for IBM Cloud services. It is visual, do need to be a little familiar with </a:t>
            </a:r>
            <a:r>
              <a:rPr lang="en-US" sz="1200" b="0" i="0" kern="1200" baseline="0" dirty="0" err="1" smtClean="0">
                <a:solidFill>
                  <a:schemeClr val="tx1"/>
                </a:solidFill>
                <a:effectLst/>
                <a:latin typeface="+mn-lt"/>
                <a:ea typeface="+mn-ea"/>
                <a:cs typeface="+mn-cs"/>
              </a:rPr>
              <a:t>Javascript</a:t>
            </a:r>
            <a:r>
              <a:rPr lang="is-IS"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also its effective for trying out new things, creating demos, but typically in production you would want to go with a different run-time in IBM Cloud.</a:t>
            </a:r>
            <a:endParaRPr lang="en-US" b="1" baseline="0" dirty="0" smtClean="0"/>
          </a:p>
          <a:p>
            <a:pPr marL="0" indent="0">
              <a:buFontTx/>
              <a:buNone/>
            </a:pPr>
            <a:endParaRPr lang="en-US" b="1" baseline="0" dirty="0" smtClean="0"/>
          </a:p>
          <a:p>
            <a:pPr marL="0" indent="0">
              <a:buFontTx/>
              <a:buNone/>
            </a:pPr>
            <a:r>
              <a:rPr lang="en-US" b="1" baseline="0" dirty="0" err="1" smtClean="0"/>
              <a:t>Cloudant</a:t>
            </a:r>
            <a:endParaRPr lang="en-US" b="1" baseline="0" dirty="0" smtClean="0"/>
          </a:p>
          <a:p>
            <a:pPr marL="228600" indent="-228600">
              <a:buFontTx/>
              <a:buAutoNum type="arabicPeriod"/>
            </a:pPr>
            <a:r>
              <a:rPr lang="en-US" b="0" baseline="0" dirty="0" smtClean="0"/>
              <a:t>Then </a:t>
            </a:r>
            <a:r>
              <a:rPr lang="en-US" b="0" baseline="0" dirty="0" err="1" smtClean="0"/>
              <a:t>Cloudant</a:t>
            </a:r>
            <a:r>
              <a:rPr lang="en-US" b="0" baseline="0" dirty="0" smtClean="0"/>
              <a:t> is supporting my website as a database. </a:t>
            </a:r>
            <a:r>
              <a:rPr lang="en-US" b="0" baseline="0" dirty="0" err="1" smtClean="0"/>
              <a:t>Cloudant</a:t>
            </a:r>
            <a:r>
              <a:rPr lang="en-US" b="0" baseline="0" dirty="0" smtClean="0"/>
              <a:t> is a scalable NoSQL database for web applications. I use it to store customer records in the database.</a:t>
            </a:r>
          </a:p>
          <a:p>
            <a:pPr marL="228600" indent="-228600">
              <a:buFontTx/>
              <a:buAutoNum type="arabicPeriod"/>
            </a:pPr>
            <a:endParaRPr lang="en-US" b="0" baseline="0" dirty="0" smtClean="0"/>
          </a:p>
          <a:p>
            <a:pPr marL="0" indent="0">
              <a:buFontTx/>
              <a:buNone/>
            </a:pPr>
            <a:r>
              <a:rPr lang="en-US" b="0" baseline="0" dirty="0" smtClean="0"/>
              <a:t>All communicate via RESTful API.</a:t>
            </a:r>
          </a:p>
          <a:p>
            <a:pPr marL="0" indent="0">
              <a:buFontTx/>
              <a:buNone/>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And as I said, Node-RED is the glue here: At what point in the conversation do I want to call the ML model, do I want to grab customer information, etc.</a:t>
            </a:r>
          </a:p>
          <a:p>
            <a:pPr marL="0" indent="0">
              <a:buFontTx/>
              <a:buNone/>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27590B1-0E04-2A4A-848D-4625E5D280D7}" type="slidenum">
              <a:rPr lang="en-US" smtClean="0"/>
              <a:t>6</a:t>
            </a:fld>
            <a:endParaRPr lang="en-US"/>
          </a:p>
        </p:txBody>
      </p:sp>
    </p:spTree>
    <p:extLst>
      <p:ext uri="{BB962C8B-B14F-4D97-AF65-F5344CB8AC3E}">
        <p14:creationId xmlns:p14="http://schemas.microsoft.com/office/powerpoint/2010/main" val="1294600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console.bluemix.net</a:t>
            </a:r>
            <a:r>
              <a:rPr lang="en-US" dirty="0" smtClean="0"/>
              <a:t>/catalog/</a:t>
            </a:r>
          </a:p>
          <a:p>
            <a:endParaRPr lang="en-US" dirty="0" smtClean="0"/>
          </a:p>
          <a:p>
            <a:r>
              <a:rPr lang="en-US" dirty="0" smtClean="0"/>
              <a:t>Brief catalog overview</a:t>
            </a:r>
            <a:r>
              <a:rPr lang="is-IS" dirty="0" smtClean="0"/>
              <a:t>…</a:t>
            </a:r>
          </a:p>
          <a:p>
            <a:endParaRPr lang="is-IS" dirty="0" smtClean="0"/>
          </a:p>
          <a:p>
            <a:r>
              <a:rPr lang="en-US" dirty="0" smtClean="0"/>
              <a:t>S</a:t>
            </a:r>
            <a:r>
              <a:rPr lang="is-IS" dirty="0" smtClean="0"/>
              <a:t>pin up new Watson Conversation service.</a:t>
            </a:r>
          </a:p>
          <a:p>
            <a:endParaRPr lang="is-IS" dirty="0" smtClean="0"/>
          </a:p>
          <a:p>
            <a:r>
              <a:rPr lang="is-IS" dirty="0" smtClean="0"/>
              <a:t>Show on Dashboard</a:t>
            </a:r>
            <a:endParaRPr lang="en-US" dirty="0"/>
          </a:p>
        </p:txBody>
      </p:sp>
      <p:sp>
        <p:nvSpPr>
          <p:cNvPr id="4" name="Slide Number Placeholder 3"/>
          <p:cNvSpPr>
            <a:spLocks noGrp="1"/>
          </p:cNvSpPr>
          <p:nvPr>
            <p:ph type="sldNum" sz="quarter" idx="10"/>
          </p:nvPr>
        </p:nvSpPr>
        <p:spPr/>
        <p:txBody>
          <a:bodyPr/>
          <a:lstStyle/>
          <a:p>
            <a:fld id="{E27590B1-0E04-2A4A-848D-4625E5D280D7}" type="slidenum">
              <a:rPr lang="en-US" smtClean="0"/>
              <a:t>7</a:t>
            </a:fld>
            <a:endParaRPr lang="en-US"/>
          </a:p>
        </p:txBody>
      </p:sp>
    </p:spTree>
    <p:extLst>
      <p:ext uri="{BB962C8B-B14F-4D97-AF65-F5344CB8AC3E}">
        <p14:creationId xmlns:p14="http://schemas.microsoft.com/office/powerpoint/2010/main" val="173663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endParaRPr lang="en-US" dirty="0"/>
          </a:p>
          <a:p>
            <a:endParaRPr lang="en-US" dirty="0" smtClean="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8</a:t>
            </a:fld>
            <a:endParaRPr lang="en-US"/>
          </a:p>
        </p:txBody>
      </p:sp>
    </p:spTree>
    <p:extLst>
      <p:ext uri="{BB962C8B-B14F-4D97-AF65-F5344CB8AC3E}">
        <p14:creationId xmlns:p14="http://schemas.microsoft.com/office/powerpoint/2010/main" val="825734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Dataset in Excel</a:t>
            </a:r>
          </a:p>
          <a:p>
            <a:pPr lvl="1"/>
            <a:r>
              <a:rPr lang="en-US" sz="1200" kern="1200" dirty="0" smtClean="0">
                <a:solidFill>
                  <a:schemeClr val="tx1"/>
                </a:solidFill>
                <a:effectLst/>
                <a:latin typeface="+mn-lt"/>
                <a:ea typeface="+mn-ea"/>
                <a:cs typeface="+mn-cs"/>
              </a:rPr>
              <a:t>Previous sign ups/survey data for my fitness classes.</a:t>
            </a:r>
          </a:p>
          <a:p>
            <a:pPr lvl="2"/>
            <a:r>
              <a:rPr lang="en-US" sz="1200" kern="1200" dirty="0" smtClean="0">
                <a:solidFill>
                  <a:schemeClr val="tx1"/>
                </a:solidFill>
                <a:effectLst/>
                <a:latin typeface="+mn-lt"/>
                <a:ea typeface="+mn-ea"/>
                <a:cs typeface="+mn-cs"/>
              </a:rPr>
              <a:t>Think about for your company what the products might be. Just showing one example.</a:t>
            </a:r>
          </a:p>
          <a:p>
            <a:pPr lvl="3"/>
            <a:r>
              <a:rPr lang="en-US" sz="1200" kern="1200" dirty="0" smtClean="0">
                <a:solidFill>
                  <a:schemeClr val="tx1"/>
                </a:solidFill>
                <a:effectLst/>
                <a:latin typeface="+mn-lt"/>
                <a:ea typeface="+mn-ea"/>
                <a:cs typeface="+mn-cs"/>
              </a:rPr>
              <a:t>Recommending a product.</a:t>
            </a:r>
          </a:p>
          <a:p>
            <a:pPr lvl="3"/>
            <a:r>
              <a:rPr lang="en-US" sz="1200" kern="1200" dirty="0" smtClean="0">
                <a:solidFill>
                  <a:schemeClr val="tx1"/>
                </a:solidFill>
                <a:effectLst/>
                <a:latin typeface="+mn-lt"/>
                <a:ea typeface="+mn-ea"/>
                <a:cs typeface="+mn-cs"/>
              </a:rPr>
              <a:t>Likelihood of churn, etc.</a:t>
            </a:r>
          </a:p>
          <a:p>
            <a:pPr lvl="1"/>
            <a:r>
              <a:rPr lang="en-US" sz="1200" kern="1200" dirty="0" smtClean="0">
                <a:solidFill>
                  <a:schemeClr val="tx1"/>
                </a:solidFill>
                <a:effectLst/>
                <a:latin typeface="+mn-lt"/>
                <a:ea typeface="+mn-ea"/>
                <a:cs typeface="+mn-cs"/>
              </a:rPr>
              <a:t>Create a historical model. Might use SPSS, SAS, Python to build a model. But historically it can be tricky to put that model in production.</a:t>
            </a:r>
          </a:p>
          <a:p>
            <a:r>
              <a:rPr lang="en-US" sz="1200" kern="1200" dirty="0" smtClean="0">
                <a:solidFill>
                  <a:schemeClr val="tx1"/>
                </a:solidFill>
                <a:effectLst/>
                <a:latin typeface="+mn-lt"/>
                <a:ea typeface="+mn-ea"/>
                <a:cs typeface="+mn-cs"/>
              </a:rPr>
              <a:t>DSX environment</a:t>
            </a:r>
          </a:p>
          <a:p>
            <a:pPr lvl="1"/>
            <a:r>
              <a:rPr lang="en-US" sz="1200" kern="1200" dirty="0" smtClean="0">
                <a:solidFill>
                  <a:schemeClr val="tx1"/>
                </a:solidFill>
                <a:effectLst/>
                <a:latin typeface="+mn-lt"/>
                <a:ea typeface="+mn-ea"/>
                <a:cs typeface="+mn-cs"/>
              </a:rPr>
              <a:t>Use the model builder. Create a ML model — </a:t>
            </a:r>
            <a:r>
              <a:rPr lang="en-US" sz="1200" kern="1200" dirty="0" err="1" smtClean="0">
                <a:solidFill>
                  <a:schemeClr val="tx1"/>
                </a:solidFill>
                <a:effectLst/>
                <a:latin typeface="+mn-lt"/>
                <a:ea typeface="+mn-ea"/>
                <a:cs typeface="+mn-cs"/>
              </a:rPr>
              <a:t>SparkML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Scikit</a:t>
            </a:r>
            <a:r>
              <a:rPr lang="en-US" sz="1200" kern="1200" dirty="0" smtClean="0">
                <a:solidFill>
                  <a:schemeClr val="tx1"/>
                </a:solidFill>
                <a:effectLst/>
                <a:latin typeface="+mn-lt"/>
                <a:ea typeface="+mn-ea"/>
                <a:cs typeface="+mn-cs"/>
              </a:rPr>
              <a:t> Learn, </a:t>
            </a:r>
            <a:r>
              <a:rPr lang="en-US" sz="1200" kern="1200" dirty="0" err="1" smtClean="0">
                <a:solidFill>
                  <a:schemeClr val="tx1"/>
                </a:solidFill>
                <a:effectLst/>
                <a:latin typeface="+mn-lt"/>
                <a:ea typeface="+mn-ea"/>
                <a:cs typeface="+mn-cs"/>
              </a:rPr>
              <a:t>XGBoost</a:t>
            </a:r>
            <a:r>
              <a:rPr lang="en-US" sz="1200" kern="1200" dirty="0" smtClean="0">
                <a:solidFill>
                  <a:schemeClr val="tx1"/>
                </a:solidFill>
                <a:effectLst/>
                <a:latin typeface="+mn-lt"/>
                <a:ea typeface="+mn-ea"/>
                <a:cs typeface="+mn-cs"/>
              </a:rPr>
              <a:t>, expanding more</a:t>
            </a:r>
          </a:p>
          <a:p>
            <a:pPr lvl="2"/>
            <a:r>
              <a:rPr lang="en-US" sz="1200" kern="1200" dirty="0" smtClean="0">
                <a:solidFill>
                  <a:schemeClr val="tx1"/>
                </a:solidFill>
                <a:effectLst/>
                <a:latin typeface="+mn-lt"/>
                <a:ea typeface="+mn-ea"/>
                <a:cs typeface="+mn-cs"/>
              </a:rPr>
              <a:t>Multiple ways to do this:</a:t>
            </a:r>
          </a:p>
          <a:p>
            <a:pPr lvl="3"/>
            <a:r>
              <a:rPr lang="en-US" sz="1200" kern="1200" dirty="0" smtClean="0">
                <a:solidFill>
                  <a:schemeClr val="tx1"/>
                </a:solidFill>
                <a:effectLst/>
                <a:latin typeface="+mn-lt"/>
                <a:ea typeface="+mn-ea"/>
                <a:cs typeface="+mn-cs"/>
              </a:rPr>
              <a:t>Python, R, — create my model with code, data preparation, more control. Python API to load my model.</a:t>
            </a:r>
          </a:p>
          <a:p>
            <a:pPr lvl="3"/>
            <a:r>
              <a:rPr lang="en-US" sz="1200" kern="1200" dirty="0" smtClean="0">
                <a:solidFill>
                  <a:schemeClr val="tx1"/>
                </a:solidFill>
                <a:effectLst/>
                <a:latin typeface="+mn-lt"/>
                <a:ea typeface="+mn-ea"/>
                <a:cs typeface="+mn-cs"/>
              </a:rPr>
              <a:t>Easy — “ML wizard”</a:t>
            </a:r>
          </a:p>
          <a:p>
            <a:pPr lvl="4"/>
            <a:r>
              <a:rPr lang="en-US" sz="1200" kern="1200" dirty="0" smtClean="0">
                <a:solidFill>
                  <a:schemeClr val="tx1"/>
                </a:solidFill>
                <a:effectLst/>
                <a:latin typeface="+mn-lt"/>
                <a:ea typeface="+mn-ea"/>
                <a:cs typeface="+mn-cs"/>
              </a:rPr>
              <a:t>Load data. Select models.</a:t>
            </a:r>
          </a:p>
          <a:p>
            <a:pPr lvl="1"/>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TODO</a:t>
            </a:r>
            <a:r>
              <a:rPr lang="en-US" sz="1200" kern="1200" baseline="0" dirty="0" smtClean="0">
                <a:solidFill>
                  <a:schemeClr val="tx1"/>
                </a:solidFill>
                <a:effectLst/>
                <a:latin typeface="+mn-lt"/>
                <a:ea typeface="+mn-ea"/>
                <a:cs typeface="+mn-cs"/>
              </a:rPr>
              <a:t> Fill time here: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Continue to customize further. More ML models, more IBM</a:t>
            </a:r>
            <a:r>
              <a:rPr lang="en-US" sz="1200" kern="1200" baseline="0" dirty="0" smtClean="0">
                <a:solidFill>
                  <a:schemeClr val="tx1"/>
                </a:solidFill>
                <a:effectLst/>
                <a:latin typeface="+mn-lt"/>
                <a:ea typeface="+mn-ea"/>
                <a:cs typeface="+mn-cs"/>
              </a:rPr>
              <a:t> Cloud</a:t>
            </a:r>
            <a:r>
              <a:rPr lang="en-US" sz="1200" kern="1200" dirty="0" smtClean="0">
                <a:solidFill>
                  <a:schemeClr val="tx1"/>
                </a:solidFill>
                <a:effectLst/>
                <a:latin typeface="+mn-lt"/>
                <a:ea typeface="+mn-ea"/>
                <a:cs typeface="+mn-cs"/>
              </a:rPr>
              <a:t> services, Watson Services”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Customer service — add a </a:t>
            </a:r>
            <a:r>
              <a:rPr lang="en-US" sz="1200" kern="1200" dirty="0" err="1" smtClean="0">
                <a:solidFill>
                  <a:schemeClr val="tx1"/>
                </a:solidFill>
                <a:effectLst/>
                <a:latin typeface="+mn-lt"/>
                <a:ea typeface="+mn-ea"/>
                <a:cs typeface="+mn-cs"/>
              </a:rPr>
              <a:t>chatbot</a:t>
            </a:r>
            <a:r>
              <a:rPr lang="en-US" sz="1200" kern="1200" dirty="0" smtClean="0">
                <a:solidFill>
                  <a:schemeClr val="tx1"/>
                </a:solidFill>
                <a:effectLst/>
                <a:latin typeface="+mn-lt"/>
                <a:ea typeface="+mn-ea"/>
                <a:cs typeface="+mn-cs"/>
              </a:rPr>
              <a:t> that automatically respond to your customers’ most frequently asked questions</a:t>
            </a:r>
          </a:p>
          <a:p>
            <a:pPr lvl="2"/>
            <a:r>
              <a:rPr lang="en-US" sz="1200" kern="1200" dirty="0" smtClean="0">
                <a:solidFill>
                  <a:schemeClr val="tx1"/>
                </a:solidFill>
                <a:effectLst/>
                <a:latin typeface="+mn-lt"/>
                <a:ea typeface="+mn-ea"/>
                <a:cs typeface="+mn-cs"/>
              </a:rPr>
              <a:t>Mobile apps - Allow your customer to control your mobile app using NLU virtual agents</a:t>
            </a:r>
          </a:p>
          <a:p>
            <a:pPr lvl="2"/>
            <a:r>
              <a:rPr lang="en-US" sz="1200" kern="1200" dirty="0" smtClean="0">
                <a:solidFill>
                  <a:schemeClr val="tx1"/>
                </a:solidFill>
                <a:effectLst/>
                <a:latin typeface="+mn-lt"/>
                <a:ea typeface="+mn-ea"/>
                <a:cs typeface="+mn-cs"/>
              </a:rPr>
              <a:t>Messaging channels - Built Twitter, Slack, Facebook Messenger Bots that interface instantly with users</a:t>
            </a:r>
          </a:p>
          <a:p>
            <a:pPr lvl="2"/>
            <a:r>
              <a:rPr lang="en-US" sz="1200" kern="1200" dirty="0" err="1" smtClean="0">
                <a:solidFill>
                  <a:schemeClr val="tx1"/>
                </a:solidFill>
                <a:effectLst/>
                <a:latin typeface="+mn-lt"/>
                <a:ea typeface="+mn-ea"/>
                <a:cs typeface="+mn-cs"/>
              </a:rPr>
              <a:t>IoT</a:t>
            </a:r>
            <a:r>
              <a:rPr lang="en-US" sz="1200" kern="1200" dirty="0" smtClean="0">
                <a:solidFill>
                  <a:schemeClr val="tx1"/>
                </a:solidFill>
                <a:effectLst/>
                <a:latin typeface="+mn-lt"/>
                <a:ea typeface="+mn-ea"/>
                <a:cs typeface="+mn-cs"/>
              </a:rPr>
              <a:t> — power connected devices to understand language and respond to users’ commands</a:t>
            </a:r>
          </a:p>
          <a:p>
            <a:pPr lvl="2"/>
            <a:r>
              <a:rPr lang="en-US" sz="1200" kern="1200" dirty="0" smtClean="0">
                <a:solidFill>
                  <a:schemeClr val="tx1"/>
                </a:solidFill>
                <a:effectLst/>
                <a:latin typeface="+mn-lt"/>
                <a:ea typeface="+mn-ea"/>
                <a:cs typeface="+mn-cs"/>
              </a:rPr>
              <a:t>Robots — Power robots with NLU and conversational capabilities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	</a:t>
            </a:r>
          </a:p>
          <a:p>
            <a:pPr lvl="1"/>
            <a:r>
              <a:rPr lang="en-US" sz="1200" kern="1200" dirty="0" smtClean="0">
                <a:solidFill>
                  <a:schemeClr val="tx1"/>
                </a:solidFill>
                <a:effectLst/>
                <a:latin typeface="+mn-lt"/>
                <a:ea typeface="+mn-ea"/>
                <a:cs typeface="+mn-cs"/>
              </a:rPr>
              <a:t>Evaluated models. Pick the one to deploy.</a:t>
            </a:r>
          </a:p>
          <a:p>
            <a:pPr lvl="1"/>
            <a:endParaRPr lang="en-US" sz="12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Score the model at its API endpoint</a:t>
            </a:r>
            <a:r>
              <a:rPr lang="en-US" sz="1200" kern="1200" baseline="0" dirty="0" smtClean="0">
                <a:solidFill>
                  <a:schemeClr val="tx1"/>
                </a:solidFill>
                <a:effectLst/>
                <a:latin typeface="+mn-lt"/>
                <a:ea typeface="+mn-ea"/>
                <a:cs typeface="+mn-cs"/>
              </a:rPr>
              <a:t> with Postman.</a:t>
            </a:r>
          </a:p>
          <a:p>
            <a:pPr lvl="1"/>
            <a:r>
              <a:rPr lang="en-US" sz="1200" kern="1200" baseline="0" dirty="0" smtClean="0">
                <a:solidFill>
                  <a:schemeClr val="tx1"/>
                </a:solidFill>
                <a:effectLst/>
                <a:latin typeface="+mn-lt"/>
                <a:ea typeface="+mn-ea"/>
                <a:cs typeface="+mn-cs"/>
              </a:rPr>
              <a:t>- Show two different scorings! M vs F. Yoga and Zumba.</a:t>
            </a:r>
            <a:endParaRPr lang="en-US" sz="1200" kern="1200" dirty="0" smtClean="0">
              <a:solidFill>
                <a:schemeClr val="tx1"/>
              </a:solidFill>
              <a:effectLst/>
              <a:latin typeface="+mn-lt"/>
              <a:ea typeface="+mn-ea"/>
              <a:cs typeface="+mn-cs"/>
            </a:endParaRPr>
          </a:p>
          <a:p>
            <a:endParaRPr lang="en-US" dirty="0" smtClean="0"/>
          </a:p>
        </p:txBody>
      </p:sp>
      <p:sp>
        <p:nvSpPr>
          <p:cNvPr id="4" name="Footer Placeholder 3"/>
          <p:cNvSpPr>
            <a:spLocks noGrp="1"/>
          </p:cNvSpPr>
          <p:nvPr>
            <p:ph type="ftr" sz="quarter" idx="10"/>
          </p:nvPr>
        </p:nvSpPr>
        <p:spPr/>
        <p:txBody>
          <a:bodyPr/>
          <a:lstStyle/>
          <a:p>
            <a:pPr>
              <a:defRPr/>
            </a:pPr>
            <a:r>
              <a:rPr lang="en-US" smtClean="0"/>
              <a:t>IBM Analytics</a:t>
            </a:r>
            <a:br>
              <a:rPr lang="en-US" smtClean="0"/>
            </a:br>
            <a:r>
              <a:rPr lang="en-US" smtClean="0"/>
              <a:t>© 2015 IBM Corporation</a:t>
            </a:r>
            <a:endParaRPr lang="en-US"/>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9</a:t>
            </a:fld>
            <a:endParaRPr lang="en-US"/>
          </a:p>
        </p:txBody>
      </p:sp>
    </p:spTree>
    <p:extLst>
      <p:ext uri="{BB962C8B-B14F-4D97-AF65-F5344CB8AC3E}">
        <p14:creationId xmlns:p14="http://schemas.microsoft.com/office/powerpoint/2010/main" val="670049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406948" y="1038226"/>
            <a:ext cx="5775777" cy="5819775"/>
          </a:xfrm>
          <a:prstGeom prst="rect">
            <a:avLst/>
          </a:prstGeom>
        </p:spPr>
      </p:pic>
      <p:sp>
        <p:nvSpPr>
          <p:cNvPr id="28674" name="Rectangle 2"/>
          <p:cNvSpPr>
            <a:spLocks noGrp="1" noChangeArrowheads="1"/>
          </p:cNvSpPr>
          <p:nvPr>
            <p:ph type="ctrTitle" hasCustomPrompt="1"/>
          </p:nvPr>
        </p:nvSpPr>
        <p:spPr>
          <a:xfrm>
            <a:off x="332316" y="998537"/>
            <a:ext cx="11508819" cy="1077913"/>
          </a:xfrm>
        </p:spPr>
        <p:txBody>
          <a:bodyPr anchor="b"/>
          <a:lstStyle>
            <a:lvl1pPr>
              <a:defRPr sz="4000" b="0" i="0">
                <a:solidFill>
                  <a:schemeClr val="bg1"/>
                </a:solidFill>
                <a:latin typeface="Helvetica Neue Light" charset="0"/>
                <a:ea typeface="Helvetica Neue Light" charset="0"/>
                <a:cs typeface="Helvetica Neue Light" charset="0"/>
              </a:defRPr>
            </a:lvl1pPr>
          </a:lstStyle>
          <a:p>
            <a:pPr lvl="0"/>
            <a:r>
              <a:rPr lang="en-US" noProof="0" dirty="0"/>
              <a:t>Click to Edit Master Title Style</a:t>
            </a:r>
          </a:p>
        </p:txBody>
      </p:sp>
      <p:sp>
        <p:nvSpPr>
          <p:cNvPr id="26" name="Shape 22"/>
          <p:cNvSpPr/>
          <p:nvPr userDrawn="1"/>
        </p:nvSpPr>
        <p:spPr>
          <a:xfrm rot="16200000">
            <a:off x="11594259" y="71931"/>
            <a:ext cx="525811" cy="6511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a:blip r:embed="rId3"/>
          </a:blipFill>
          <a:ln w="12700">
            <a:miter lim="400000"/>
          </a:ln>
        </p:spPr>
        <p:txBody>
          <a:bodyPr lIns="50800" tIns="50800" rIns="50800" bIns="50800" anchor="ctr"/>
          <a:lstStyle/>
          <a:p>
            <a:pPr>
              <a:spcBef>
                <a:spcPts val="0"/>
              </a:spcBef>
              <a:defRPr sz="3700" spc="629">
                <a:solidFill>
                  <a:srgbClr val="5CC3B8"/>
                </a:solidFill>
                <a:latin typeface="+mj-lt"/>
                <a:ea typeface="+mj-ea"/>
                <a:cs typeface="+mj-cs"/>
                <a:sym typeface="HelvNeue Light for IBM"/>
              </a:defRPr>
            </a:pPr>
            <a:endParaRPr sz="370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pic>
        <p:nvPicPr>
          <p:cNvPr id="3"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202661630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9476741" y="6291072"/>
            <a:ext cx="2412576" cy="268224"/>
          </a:xfrm>
          <a:prstGeom prst="rect">
            <a:avLst/>
          </a:prstGeom>
        </p:spPr>
        <p:txBody>
          <a:bodyPr/>
          <a:lstStyle/>
          <a:p>
            <a:endParaRPr lang="en-US"/>
          </a:p>
        </p:txBody>
      </p:sp>
      <p:sp>
        <p:nvSpPr>
          <p:cNvPr id="5" name="Footer Placeholder 4"/>
          <p:cNvSpPr>
            <a:spLocks noGrp="1"/>
          </p:cNvSpPr>
          <p:nvPr>
            <p:ph type="ftr" sz="quarter" idx="11"/>
          </p:nvPr>
        </p:nvSpPr>
        <p:spPr>
          <a:xfrm>
            <a:off x="804672" y="6291072"/>
            <a:ext cx="3860800" cy="268224"/>
          </a:xfrm>
          <a:prstGeom prst="rect">
            <a:avLst/>
          </a:prstGeom>
        </p:spPr>
        <p:txBody>
          <a:bodyPr/>
          <a:lstStyle/>
          <a:p>
            <a:endParaRPr lang="en-US"/>
          </a:p>
        </p:txBody>
      </p:sp>
      <p:sp>
        <p:nvSpPr>
          <p:cNvPr id="6" name="Slide Number Placeholder 5"/>
          <p:cNvSpPr>
            <a:spLocks noGrp="1"/>
          </p:cNvSpPr>
          <p:nvPr>
            <p:ph type="sldNum" sz="quarter" idx="12"/>
          </p:nvPr>
        </p:nvSpPr>
        <p:spPr>
          <a:xfrm>
            <a:off x="306918" y="6291072"/>
            <a:ext cx="280416" cy="268224"/>
          </a:xfrm>
          <a:prstGeom prst="rect">
            <a:avLst/>
          </a:prstGeom>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304801" y="231648"/>
            <a:ext cx="5966369" cy="12192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9645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243419" y="6537325"/>
            <a:ext cx="488949" cy="184149"/>
          </a:xfrm>
          <a:prstGeom prst="rect">
            <a:avLst/>
          </a:prstGeom>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a:xfrm>
            <a:off x="2438404" y="6537325"/>
            <a:ext cx="7558617" cy="184149"/>
          </a:xfrm>
          <a:prstGeom prst="rect">
            <a:avLst/>
          </a:prstGeom>
        </p:spPr>
        <p:txBody>
          <a:bodyPr/>
          <a:lstStyle/>
          <a:p>
            <a:r>
              <a:rPr lang="en-US" smtClean="0"/>
              <a:t>Watson Data Platform / July, 2017 / © 2017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59288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smtClean="0"/>
              <a:t>Watson Data Platform / July, 2017 / © 2017 IBM Corporation</a:t>
            </a:r>
            <a:endParaRPr lang="en-US"/>
          </a:p>
        </p:txBody>
      </p:sp>
    </p:spTree>
    <p:extLst>
      <p:ext uri="{BB962C8B-B14F-4D97-AF65-F5344CB8AC3E}">
        <p14:creationId xmlns:p14="http://schemas.microsoft.com/office/powerpoint/2010/main" val="22402084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0"/>
            </a:lvl1pPr>
          </a:lstStyle>
          <a:p>
            <a:pPr lvl="0"/>
            <a:r>
              <a:rPr lang="en-US" dirty="0"/>
              <a:t>Click to edit master text styles</a:t>
            </a:r>
          </a:p>
          <a:p>
            <a:pPr lvl="1"/>
            <a:r>
              <a:rPr lang="en-US" dirty="0"/>
              <a:t>Second level</a:t>
            </a:r>
          </a:p>
          <a:p>
            <a:pPr lvl="2"/>
            <a:r>
              <a:rPr lang="en-US" dirty="0"/>
              <a:t>Third level</a:t>
            </a:r>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342432" y="2747963"/>
            <a:ext cx="5437481" cy="1362075"/>
          </a:xfrm>
        </p:spPr>
        <p:txBody>
          <a:bodyPr anchor="ctr"/>
          <a:lstStyle>
            <a:lvl1pPr algn="l">
              <a:defRPr sz="3600" b="0" i="0" cap="none">
                <a:solidFill>
                  <a:schemeClr val="bg1"/>
                </a:solidFill>
                <a:latin typeface="Helvetica Neue Light" charset="0"/>
                <a:ea typeface="Helvetica Neue Light" charset="0"/>
                <a:cs typeface="Helvetica Neue Light" charset="0"/>
              </a:defRPr>
            </a:lvl1pPr>
          </a:lstStyle>
          <a:p>
            <a:r>
              <a:rPr lang="en-US" dirty="0"/>
              <a:t>Click to edit master title style</a:t>
            </a:r>
          </a:p>
        </p:txBody>
      </p:sp>
      <p:pic>
        <p:nvPicPr>
          <p:cNvPr id="5" name="pasted-image.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60461" y="649757"/>
            <a:ext cx="7115435" cy="5739755"/>
          </a:xfrm>
          <a:prstGeom prst="rect">
            <a:avLst/>
          </a:prstGeom>
          <a:ln w="12700">
            <a:miter lim="400000"/>
          </a:ln>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342432" y="2747963"/>
            <a:ext cx="5437481" cy="1362075"/>
          </a:xfrm>
        </p:spPr>
        <p:txBody>
          <a:bodyPr anchor="ctr"/>
          <a:lstStyle>
            <a:lvl1pPr algn="l">
              <a:defRPr sz="3600" b="0" i="0" cap="none">
                <a:solidFill>
                  <a:schemeClr val="bg1"/>
                </a:solidFill>
                <a:latin typeface="Helvetica Neue Light" charset="0"/>
                <a:ea typeface="Helvetica Neue Light" charset="0"/>
                <a:cs typeface="Helvetica Neue Light" charset="0"/>
              </a:defRPr>
            </a:lvl1pPr>
          </a:lstStyle>
          <a:p>
            <a:r>
              <a:rPr lang="en-US" dirty="0"/>
              <a:t>Click to edit master title style</a:t>
            </a:r>
          </a:p>
        </p:txBody>
      </p:sp>
      <p:pic>
        <p:nvPicPr>
          <p:cNvPr id="5" name="pasted-image.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60461" y="649757"/>
            <a:ext cx="7115435" cy="5739755"/>
          </a:xfrm>
          <a:prstGeom prst="rect">
            <a:avLst/>
          </a:prstGeom>
          <a:ln w="12700">
            <a:miter lim="400000"/>
          </a:ln>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342432" y="2747963"/>
            <a:ext cx="5437481" cy="1362075"/>
          </a:xfrm>
        </p:spPr>
        <p:txBody>
          <a:bodyPr anchor="ctr"/>
          <a:lstStyle>
            <a:lvl1pPr algn="l">
              <a:defRPr sz="3600" b="0" i="0" cap="none">
                <a:solidFill>
                  <a:schemeClr val="bg1"/>
                </a:solidFill>
                <a:latin typeface="Helvetica Neue Light" charset="0"/>
                <a:ea typeface="Helvetica Neue Light" charset="0"/>
                <a:cs typeface="Helvetica Neue Light" charset="0"/>
              </a:defRPr>
            </a:lvl1pPr>
          </a:lstStyle>
          <a:p>
            <a:r>
              <a:rPr lang="en-US" dirty="0"/>
              <a:t>Click to edit master title style</a:t>
            </a:r>
          </a:p>
        </p:txBody>
      </p:sp>
      <p:pic>
        <p:nvPicPr>
          <p:cNvPr id="6" name="Picture 4" descr="ttp://www.ibm.com/analytics/us/en/technology/cloud-data-services/images/cds-leadspace-branded-arrows-v1."/>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221177" y="0"/>
            <a:ext cx="10847409" cy="6858000"/>
          </a:xfrm>
          <a:prstGeom prst="rect">
            <a:avLst/>
          </a:prstGeom>
          <a:noFill/>
          <a:extLst>
            <a:ext uri="{909E8E84-426E-40DD-AFC4-6F175D3DCCD1}">
              <a14:hiddenFill xmlns:a14="http://schemas.microsoft.com/office/drawing/2010/main">
                <a:solidFill>
                  <a:srgbClr val="FFFFFF"/>
                </a:solidFill>
              </a14:hiddenFill>
            </a:ext>
          </a:extLst>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355602" y="1471750"/>
            <a:ext cx="5592233"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151035" y="1471750"/>
            <a:ext cx="5594351"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4" y="1589193"/>
            <a:ext cx="11388513" cy="4322656"/>
          </a:xfrm>
        </p:spPr>
        <p:txBody>
          <a:bodyPr/>
          <a:lstStyle>
            <a:lvl1pPr>
              <a:defRPr sz="2000" b="0" i="0">
                <a:latin typeface="Helvetica Neue Light" charset="0"/>
                <a:ea typeface="Helvetica Neue Light" charset="0"/>
                <a:cs typeface="Helvetica Neue Light" charset="0"/>
              </a:defRPr>
            </a:lvl1pPr>
            <a:lvl2pPr>
              <a:defRPr sz="2000" b="0" i="0">
                <a:latin typeface="Helvetica Neue Light" charset="0"/>
                <a:ea typeface="Helvetica Neue Light" charset="0"/>
                <a:cs typeface="Helvetica Neue Light" charset="0"/>
              </a:defRPr>
            </a:lvl2pPr>
            <a:lvl3pPr>
              <a:defRPr sz="2000" b="0" i="0">
                <a:latin typeface="Helvetica Neue Light" charset="0"/>
                <a:ea typeface="Helvetica Neue Light" charset="0"/>
                <a:cs typeface="Helvetica Neue Light" charset="0"/>
              </a:defRPr>
            </a:lvl3pPr>
            <a:lvl4pPr>
              <a:defRPr sz="2000" b="0" i="0">
                <a:latin typeface="Helvetica Neue Light" charset="0"/>
                <a:ea typeface="Helvetica Neue Light" charset="0"/>
                <a:cs typeface="Helvetica Neue Light" charset="0"/>
              </a:defRPr>
            </a:lvl4pPr>
            <a:lvl5pPr>
              <a:defRPr sz="2000"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4" y="360428"/>
            <a:ext cx="11388513" cy="1219200"/>
          </a:xfrm>
        </p:spPr>
        <p:txBody>
          <a:bodyPr/>
          <a:lstStyle>
            <a:lvl1pPr>
              <a:defRPr sz="4000" b="0" i="0">
                <a:latin typeface="Helvetica Neue Thin" charset="0"/>
                <a:ea typeface="Helvetica Neue Thin" charset="0"/>
                <a:cs typeface="Helvetica Neue Thin" charset="0"/>
              </a:defRPr>
            </a:lvl1pPr>
          </a:lstStyle>
          <a:p>
            <a:r>
              <a:rPr lang="en-US" noProof="0" dirty="0"/>
              <a:t>Click to edit Master title style</a:t>
            </a:r>
          </a:p>
        </p:txBody>
      </p:sp>
    </p:spTree>
    <p:extLst>
      <p:ext uri="{BB962C8B-B14F-4D97-AF65-F5344CB8AC3E}">
        <p14:creationId xmlns:p14="http://schemas.microsoft.com/office/powerpoint/2010/main" val="12594164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3548"/>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723901" y="200599"/>
            <a:ext cx="9486900" cy="592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title style</a:t>
            </a:r>
          </a:p>
        </p:txBody>
      </p:sp>
      <p:sp>
        <p:nvSpPr>
          <p:cNvPr id="27651" name="Rectangle 3"/>
          <p:cNvSpPr>
            <a:spLocks noGrp="1" noChangeArrowheads="1"/>
          </p:cNvSpPr>
          <p:nvPr>
            <p:ph type="body" idx="1"/>
          </p:nvPr>
        </p:nvSpPr>
        <p:spPr bwMode="auto">
          <a:xfrm>
            <a:off x="743093" y="1269873"/>
            <a:ext cx="10754641" cy="506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9" name="Shape 2"/>
          <p:cNvSpPr/>
          <p:nvPr userDrawn="1"/>
        </p:nvSpPr>
        <p:spPr>
          <a:xfrm rot="10800000">
            <a:off x="10085642" y="-7182"/>
            <a:ext cx="726159" cy="5925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A6256E"/>
          </a:solidFill>
          <a:ln w="12700">
            <a:miter lim="400000"/>
          </a:ln>
        </p:spPr>
        <p:txBody>
          <a:bodyPr lIns="50800" tIns="50800" rIns="50800" bIns="50800" anchor="ctr"/>
          <a:lstStyle/>
          <a:p>
            <a:pPr>
              <a:spcBef>
                <a:spcPts val="0"/>
              </a:spcBef>
              <a:defRPr sz="3700" spc="629">
                <a:solidFill>
                  <a:srgbClr val="5CC3B8"/>
                </a:solidFill>
                <a:latin typeface="+mj-lt"/>
                <a:ea typeface="+mj-ea"/>
                <a:cs typeface="+mj-cs"/>
                <a:sym typeface="HelvNeue Light for IBM"/>
              </a:defRPr>
            </a:pPr>
            <a:endParaRPr sz="3700"/>
          </a:p>
        </p:txBody>
      </p:sp>
      <p:sp>
        <p:nvSpPr>
          <p:cNvPr id="10" name="Shape 3"/>
          <p:cNvSpPr/>
          <p:nvPr userDrawn="1"/>
        </p:nvSpPr>
        <p:spPr>
          <a:xfrm rot="5400000">
            <a:off x="25885" y="6308935"/>
            <a:ext cx="523967" cy="574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42D6C3"/>
          </a:solidFill>
          <a:ln w="12700">
            <a:miter lim="400000"/>
          </a:ln>
        </p:spPr>
        <p:txBody>
          <a:bodyPr lIns="50800" tIns="50800" rIns="50800" bIns="50800" anchor="ctr"/>
          <a:lstStyle/>
          <a:p>
            <a:pPr>
              <a:spcBef>
                <a:spcPts val="0"/>
              </a:spcBef>
              <a:defRPr sz="3700" spc="629">
                <a:solidFill>
                  <a:srgbClr val="5CC3B8"/>
                </a:solidFill>
                <a:latin typeface="+mj-lt"/>
                <a:ea typeface="+mj-ea"/>
                <a:cs typeface="+mj-cs"/>
                <a:sym typeface="HelvNeue Light for IBM"/>
              </a:defRPr>
            </a:pPr>
            <a:endParaRPr sz="3700"/>
          </a:p>
        </p:txBody>
      </p:sp>
      <p:sp>
        <p:nvSpPr>
          <p:cNvPr id="13" name="Shape 6"/>
          <p:cNvSpPr/>
          <p:nvPr userDrawn="1"/>
        </p:nvSpPr>
        <p:spPr>
          <a:xfrm rot="10800000">
            <a:off x="10809749" y="-24158"/>
            <a:ext cx="1382251" cy="10862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DB2780"/>
          </a:solidFill>
          <a:ln w="12700">
            <a:miter lim="400000"/>
          </a:ln>
        </p:spPr>
        <p:txBody>
          <a:bodyPr lIns="50800" tIns="50800" rIns="50800" bIns="50800" anchor="ctr"/>
          <a:lstStyle/>
          <a:p>
            <a:pPr>
              <a:spcBef>
                <a:spcPts val="0"/>
              </a:spcBef>
              <a:defRPr sz="3700" spc="629">
                <a:solidFill>
                  <a:srgbClr val="5CC3B8"/>
                </a:solidFill>
                <a:latin typeface="+mj-lt"/>
                <a:ea typeface="+mj-ea"/>
                <a:cs typeface="+mj-cs"/>
                <a:sym typeface="HelvNeue Light for IBM"/>
              </a:defRPr>
            </a:pPr>
            <a:endParaRPr sz="3700"/>
          </a:p>
        </p:txBody>
      </p:sp>
    </p:spTree>
    <p:extLst>
      <p:ext uri="{BB962C8B-B14F-4D97-AF65-F5344CB8AC3E}">
        <p14:creationId xmlns:p14="http://schemas.microsoft.com/office/powerpoint/2010/main" val="17121709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5" r:id="rId13"/>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3733" b="0" i="0">
          <a:solidFill>
            <a:schemeClr val="tx1"/>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189" algn="l" rtl="0" eaLnBrk="1" fontAlgn="base" hangingPunct="1">
        <a:spcBef>
          <a:spcPct val="0"/>
        </a:spcBef>
        <a:spcAft>
          <a:spcPct val="0"/>
        </a:spcAft>
        <a:defRPr sz="2200">
          <a:solidFill>
            <a:schemeClr val="tx1"/>
          </a:solidFill>
          <a:latin typeface="Arial" charset="0"/>
          <a:ea typeface="ＭＳ Ｐゴシック" charset="0"/>
        </a:defRPr>
      </a:lvl6pPr>
      <a:lvl7pPr marL="914377" algn="l" rtl="0" eaLnBrk="1" fontAlgn="base" hangingPunct="1">
        <a:spcBef>
          <a:spcPct val="0"/>
        </a:spcBef>
        <a:spcAft>
          <a:spcPct val="0"/>
        </a:spcAft>
        <a:defRPr sz="2200">
          <a:solidFill>
            <a:schemeClr val="tx1"/>
          </a:solidFill>
          <a:latin typeface="Arial" charset="0"/>
          <a:ea typeface="ＭＳ Ｐゴシック" charset="0"/>
        </a:defRPr>
      </a:lvl7pPr>
      <a:lvl8pPr marL="1371566" algn="l" rtl="0" eaLnBrk="1" fontAlgn="base" hangingPunct="1">
        <a:spcBef>
          <a:spcPct val="0"/>
        </a:spcBef>
        <a:spcAft>
          <a:spcPct val="0"/>
        </a:spcAft>
        <a:defRPr sz="2200">
          <a:solidFill>
            <a:schemeClr val="tx1"/>
          </a:solidFill>
          <a:latin typeface="Arial" charset="0"/>
          <a:ea typeface="ＭＳ Ｐゴシック" charset="0"/>
        </a:defRPr>
      </a:lvl8pPr>
      <a:lvl9pPr marL="1828754"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09" indent="-176209" algn="l" rtl="0" eaLnBrk="1" fontAlgn="base" hangingPunct="1">
        <a:spcBef>
          <a:spcPct val="20000"/>
        </a:spcBef>
        <a:spcAft>
          <a:spcPct val="0"/>
        </a:spcAft>
        <a:buClr>
          <a:schemeClr val="tx1"/>
        </a:buClr>
        <a:buFont typeface="Wingdings" charset="0"/>
        <a:buChar char="§"/>
        <a:defRPr sz="2133" b="0" i="0">
          <a:solidFill>
            <a:schemeClr val="tx1"/>
          </a:solidFill>
          <a:latin typeface="Helvetica Neue Light" charset="0"/>
          <a:ea typeface="Helvetica Neue Light" charset="0"/>
          <a:cs typeface="Helvetica Neue Light" charset="0"/>
        </a:defRPr>
      </a:lvl1pPr>
      <a:lvl2pPr marL="515926" indent="-225420" algn="l" rtl="0" eaLnBrk="1" fontAlgn="base" hangingPunct="1">
        <a:spcBef>
          <a:spcPct val="20000"/>
        </a:spcBef>
        <a:spcAft>
          <a:spcPct val="0"/>
        </a:spcAft>
        <a:buClr>
          <a:schemeClr val="tx1"/>
        </a:buClr>
        <a:buFont typeface="Symbol" charset="0"/>
        <a:buChar char="-"/>
        <a:defRPr sz="1867" b="0" i="0">
          <a:solidFill>
            <a:schemeClr val="tx1"/>
          </a:solidFill>
          <a:latin typeface="Helvetica Neue Light" charset="0"/>
          <a:ea typeface="Helvetica Neue Light" charset="0"/>
          <a:cs typeface="Helvetica Neue Light" charset="0"/>
        </a:defRPr>
      </a:lvl2pPr>
      <a:lvl3pPr marL="804843" indent="-171446" algn="l" rtl="0" eaLnBrk="1" fontAlgn="base" hangingPunct="1">
        <a:spcBef>
          <a:spcPct val="20000"/>
        </a:spcBef>
        <a:spcAft>
          <a:spcPct val="0"/>
        </a:spcAft>
        <a:buClr>
          <a:schemeClr val="tx1"/>
        </a:buClr>
        <a:buChar char="•"/>
        <a:defRPr sz="1600" b="0" i="0">
          <a:solidFill>
            <a:schemeClr val="tx1"/>
          </a:solidFill>
          <a:latin typeface="Helvetica Neue Light" charset="0"/>
          <a:ea typeface="Helvetica Neue Light" charset="0"/>
          <a:cs typeface="Helvetica Neue Light" charset="0"/>
        </a:defRPr>
      </a:lvl3pPr>
      <a:lvl4pPr marL="1430303" indent="-176209"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20"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08" indent="-7938" algn="l" rtl="0" eaLnBrk="1" fontAlgn="base" hangingPunct="1">
        <a:spcBef>
          <a:spcPct val="20000"/>
        </a:spcBef>
        <a:spcAft>
          <a:spcPct val="0"/>
        </a:spcAft>
        <a:buClr>
          <a:schemeClr val="tx1"/>
        </a:buClr>
        <a:defRPr sz="1200">
          <a:solidFill>
            <a:schemeClr val="tx1"/>
          </a:solidFill>
          <a:latin typeface="+mn-lt"/>
          <a:ea typeface="+mn-ea"/>
        </a:defRPr>
      </a:lvl6pPr>
      <a:lvl7pPr marL="2633597" indent="-7938" algn="l" rtl="0" eaLnBrk="1" fontAlgn="base" hangingPunct="1">
        <a:spcBef>
          <a:spcPct val="20000"/>
        </a:spcBef>
        <a:spcAft>
          <a:spcPct val="0"/>
        </a:spcAft>
        <a:buClr>
          <a:schemeClr val="tx1"/>
        </a:buClr>
        <a:defRPr sz="1200">
          <a:solidFill>
            <a:schemeClr val="tx1"/>
          </a:solidFill>
          <a:latin typeface="+mn-lt"/>
          <a:ea typeface="+mn-ea"/>
        </a:defRPr>
      </a:lvl7pPr>
      <a:lvl8pPr marL="3090785" indent="-7938" algn="l" rtl="0" eaLnBrk="1" fontAlgn="base" hangingPunct="1">
        <a:spcBef>
          <a:spcPct val="20000"/>
        </a:spcBef>
        <a:spcAft>
          <a:spcPct val="0"/>
        </a:spcAft>
        <a:buClr>
          <a:schemeClr val="tx1"/>
        </a:buClr>
        <a:defRPr sz="1200">
          <a:solidFill>
            <a:schemeClr val="tx1"/>
          </a:solidFill>
          <a:latin typeface="+mn-lt"/>
          <a:ea typeface="+mn-ea"/>
        </a:defRPr>
      </a:lvl8pPr>
      <a:lvl9pPr marL="3547974"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m.Ennis@ibm.com" TargetMode="External"/><Relationship Id="rId4" Type="http://schemas.openxmlformats.org/officeDocument/2006/relationships/image" Target="../media/image6.jpg"/><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18.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9.png"/><Relationship Id="rId8" Type="http://schemas.openxmlformats.org/officeDocument/2006/relationships/image" Target="../media/image17.tiff"/><Relationship Id="rId9"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7.tiff"/><Relationship Id="rId12"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tiff"/><Relationship Id="rId4" Type="http://schemas.openxmlformats.org/officeDocument/2006/relationships/image" Target="../media/image18.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9.png"/><Relationship Id="rId8" Type="http://schemas.openxmlformats.org/officeDocument/2006/relationships/image" Target="../media/image20.tiff"/><Relationship Id="rId9" Type="http://schemas.openxmlformats.org/officeDocument/2006/relationships/image" Target="../media/image21.png"/><Relationship Id="rId10" Type="http://schemas.openxmlformats.org/officeDocument/2006/relationships/image" Target="../media/image16.tiff"/></Relationships>
</file>

<file path=ppt/slides/_rels/slide12.xml.rels><?xml version="1.0" encoding="UTF-8" standalone="yes"?>
<Relationships xmlns="http://schemas.openxmlformats.org/package/2006/relationships"><Relationship Id="rId11" Type="http://schemas.openxmlformats.org/officeDocument/2006/relationships/image" Target="../media/image12.tiff"/><Relationship Id="rId12" Type="http://schemas.openxmlformats.org/officeDocument/2006/relationships/image" Target="../media/image22.tiff"/><Relationship Id="rId13" Type="http://schemas.openxmlformats.org/officeDocument/2006/relationships/image" Target="../media/image16.tiff"/><Relationship Id="rId14" Type="http://schemas.openxmlformats.org/officeDocument/2006/relationships/image" Target="../media/image23.tiff"/><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tiff"/><Relationship Id="rId4" Type="http://schemas.openxmlformats.org/officeDocument/2006/relationships/image" Target="../media/image18.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9.png"/><Relationship Id="rId8" Type="http://schemas.openxmlformats.org/officeDocument/2006/relationships/image" Target="../media/image20.tiff"/><Relationship Id="rId9" Type="http://schemas.openxmlformats.org/officeDocument/2006/relationships/image" Target="../media/image21.png"/><Relationship Id="rId10"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mailto:sam.ennis@ibm.com" TargetMode="External"/><Relationship Id="rId5" Type="http://schemas.openxmlformats.org/officeDocument/2006/relationships/hyperlink" Target="https://github.com/samcennis/Watson-Conversation-ML-Demo" TargetMode="External"/><Relationship Id="rId6" Type="http://schemas.openxmlformats.org/officeDocument/2006/relationships/hyperlink" Target="https://console.bluemix.net/registration/"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9.tif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png"/><Relationship Id="rId10"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7.tiff"/><Relationship Id="rId9"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tiff"/><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tiff"/><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tiff"/></Relationships>
</file>

<file path=ppt/slides/_rels/slide5.xml.rels><?xml version="1.0" encoding="UTF-8" standalone="yes"?>
<Relationships xmlns="http://schemas.openxmlformats.org/package/2006/relationships"><Relationship Id="rId3" Type="http://schemas.openxmlformats.org/officeDocument/2006/relationships/hyperlink" Target="https://watson-conversation-ml-demo.mybluemix.net/" TargetMode="External"/><Relationship Id="rId4" Type="http://schemas.openxmlformats.org/officeDocument/2006/relationships/image" Target="../media/image14.tiff"/><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5.tiff"/><Relationship Id="rId7" Type="http://schemas.openxmlformats.org/officeDocument/2006/relationships/image" Target="../media/image16.tiff"/><Relationship Id="rId8" Type="http://schemas.openxmlformats.org/officeDocument/2006/relationships/image" Target="../media/image17.tiff"/><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17.tiff"/><Relationship Id="rId12"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tiff"/><Relationship Id="rId4" Type="http://schemas.openxmlformats.org/officeDocument/2006/relationships/image" Target="../media/image18.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9.png"/><Relationship Id="rId8" Type="http://schemas.openxmlformats.org/officeDocument/2006/relationships/image" Target="../media/image20.tiff"/><Relationship Id="rId9" Type="http://schemas.openxmlformats.org/officeDocument/2006/relationships/image" Target="../media/image21.png"/><Relationship Id="rId10"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18.tiff"/><Relationship Id="rId5" Type="http://schemas.openxmlformats.org/officeDocument/2006/relationships/image" Target="../media/image8.tiff"/><Relationship Id="rId6" Type="http://schemas.openxmlformats.org/officeDocument/2006/relationships/image" Target="../media/image17.tiff"/><Relationship Id="rId7"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669703" y="4947534"/>
            <a:ext cx="742388" cy="817182"/>
          </a:xfrm>
          <a:prstGeom prst="rect">
            <a:avLst/>
          </a:prstGeom>
          <a:solidFill>
            <a:srgbClr val="0037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836048" y="1684642"/>
            <a:ext cx="742388" cy="817182"/>
          </a:xfrm>
          <a:prstGeom prst="rect">
            <a:avLst/>
          </a:prstGeom>
          <a:solidFill>
            <a:srgbClr val="0037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14" name="TextBox 1"/>
          <p:cNvSpPr txBox="1">
            <a:spLocks noChangeArrowheads="1"/>
          </p:cNvSpPr>
          <p:nvPr/>
        </p:nvSpPr>
        <p:spPr bwMode="auto">
          <a:xfrm>
            <a:off x="567625" y="835547"/>
            <a:ext cx="111214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6000" dirty="0" smtClean="0">
                <a:latin typeface="Helvetica Neue Thin" charset="0"/>
                <a:ea typeface="Helvetica Neue Thin" charset="0"/>
                <a:cs typeface="Helvetica Neue Thin" charset="0"/>
              </a:rPr>
              <a:t>IBM</a:t>
            </a:r>
            <a:r>
              <a:rPr lang="en-US" altLang="en-US" sz="6000" b="1" dirty="0" smtClean="0">
                <a:latin typeface="Helvetica Neue Thin" charset="0"/>
                <a:ea typeface="Helvetica Neue Thin" charset="0"/>
                <a:cs typeface="Helvetica Neue Thin" charset="0"/>
              </a:rPr>
              <a:t> Cloud</a:t>
            </a:r>
          </a:p>
        </p:txBody>
      </p:sp>
      <p:sp>
        <p:nvSpPr>
          <p:cNvPr id="24" name="Rectangle 23"/>
          <p:cNvSpPr/>
          <p:nvPr/>
        </p:nvSpPr>
        <p:spPr>
          <a:xfrm>
            <a:off x="7135812" y="198977"/>
            <a:ext cx="742388" cy="817182"/>
          </a:xfrm>
          <a:prstGeom prst="rect">
            <a:avLst/>
          </a:prstGeom>
          <a:solidFill>
            <a:srgbClr val="0037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15" name="TextBox 3"/>
          <p:cNvSpPr txBox="1">
            <a:spLocks noChangeArrowheads="1"/>
          </p:cNvSpPr>
          <p:nvPr/>
        </p:nvSpPr>
        <p:spPr bwMode="auto">
          <a:xfrm>
            <a:off x="2401325" y="5954301"/>
            <a:ext cx="15456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smtClean="0">
                <a:solidFill>
                  <a:srgbClr val="5AAAFA"/>
                </a:solidFill>
                <a:latin typeface="Helvetica Neue Thin" charset="0"/>
                <a:ea typeface="Helvetica Neue Thin" charset="0"/>
                <a:cs typeface="Helvetica Neue Thin" charset="0"/>
              </a:rPr>
              <a:t>October </a:t>
            </a:r>
            <a:r>
              <a:rPr lang="en-US" altLang="en-US" dirty="0">
                <a:solidFill>
                  <a:srgbClr val="5AAAFA"/>
                </a:solidFill>
                <a:latin typeface="Helvetica Neue Thin" charset="0"/>
                <a:ea typeface="Helvetica Neue Thin" charset="0"/>
                <a:cs typeface="Helvetica Neue Thin" charset="0"/>
              </a:rPr>
              <a:t>2017</a:t>
            </a:r>
          </a:p>
        </p:txBody>
      </p:sp>
      <p:sp>
        <p:nvSpPr>
          <p:cNvPr id="13316" name="TextBox 4"/>
          <p:cNvSpPr txBox="1">
            <a:spLocks noChangeArrowheads="1"/>
          </p:cNvSpPr>
          <p:nvPr/>
        </p:nvSpPr>
        <p:spPr bwMode="auto">
          <a:xfrm>
            <a:off x="2401325" y="4612779"/>
            <a:ext cx="54768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1600" b="1" dirty="0">
                <a:latin typeface="Helvetica Neue Light" charset="0"/>
                <a:ea typeface="Helvetica Neue Light" charset="0"/>
                <a:cs typeface="Helvetica Neue Light" charset="0"/>
              </a:rPr>
              <a:t>Sam Ennis</a:t>
            </a:r>
          </a:p>
          <a:p>
            <a:pPr eaLnBrk="1" hangingPunct="1"/>
            <a:r>
              <a:rPr lang="en-US" altLang="en-US" sz="1600" dirty="0">
                <a:latin typeface="Helvetica Neue Light" charset="0"/>
                <a:ea typeface="Helvetica Neue Light" charset="0"/>
                <a:cs typeface="Helvetica Neue Light" charset="0"/>
              </a:rPr>
              <a:t>Client Technical Solutions Specialist</a:t>
            </a:r>
          </a:p>
          <a:p>
            <a:pPr eaLnBrk="1" hangingPunct="1"/>
            <a:r>
              <a:rPr lang="en-US" altLang="en-US" sz="1600" dirty="0">
                <a:latin typeface="Helvetica Neue Light" charset="0"/>
                <a:ea typeface="Helvetica Neue Light" charset="0"/>
                <a:cs typeface="Helvetica Neue Light" charset="0"/>
              </a:rPr>
              <a:t>Analytics Platform Cloud </a:t>
            </a:r>
            <a:r>
              <a:rPr lang="en-US" altLang="en-US" sz="1600" dirty="0" smtClean="0">
                <a:latin typeface="Helvetica Neue Light" charset="0"/>
                <a:ea typeface="Helvetica Neue Light" charset="0"/>
                <a:cs typeface="Helvetica Neue Light" charset="0"/>
              </a:rPr>
              <a:t>Offerings</a:t>
            </a:r>
          </a:p>
          <a:p>
            <a:pPr eaLnBrk="1" hangingPunct="1"/>
            <a:r>
              <a:rPr lang="en-US" altLang="en-US" sz="1600" dirty="0" smtClean="0">
                <a:solidFill>
                  <a:schemeClr val="bg1"/>
                </a:solidFill>
                <a:latin typeface="Helvetica Neue Light" charset="0"/>
                <a:ea typeface="Helvetica Neue Light" charset="0"/>
                <a:cs typeface="Helvetica Neue Light" charset="0"/>
                <a:hlinkClick r:id="rId3"/>
              </a:rPr>
              <a:t>Sam.Ennis@ibm.com</a:t>
            </a:r>
            <a:endParaRPr lang="en-US" altLang="en-US" sz="1600" dirty="0" smtClean="0">
              <a:solidFill>
                <a:schemeClr val="bg1"/>
              </a:solidFill>
              <a:latin typeface="Helvetica Neue Light" charset="0"/>
              <a:ea typeface="Helvetica Neue Light" charset="0"/>
              <a:cs typeface="Helvetica Neue Light" charset="0"/>
            </a:endParaRPr>
          </a:p>
        </p:txBody>
      </p:sp>
      <p:sp>
        <p:nvSpPr>
          <p:cNvPr id="48" name="TextBox 47"/>
          <p:cNvSpPr txBox="1">
            <a:spLocks noChangeArrowheads="1"/>
          </p:cNvSpPr>
          <p:nvPr/>
        </p:nvSpPr>
        <p:spPr bwMode="auto">
          <a:xfrm>
            <a:off x="594182" y="382932"/>
            <a:ext cx="100706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3200" dirty="0" smtClean="0">
                <a:latin typeface="Helvetica Neue Thin" charset="0"/>
                <a:ea typeface="Helvetica Neue Thin" charset="0"/>
                <a:cs typeface="Helvetica Neue Thin" charset="0"/>
              </a:rPr>
              <a:t>Quickly Build a Predictive </a:t>
            </a:r>
            <a:r>
              <a:rPr lang="en-US" altLang="en-US" sz="3200" dirty="0" err="1" smtClean="0">
                <a:latin typeface="Helvetica Neue Thin" charset="0"/>
                <a:ea typeface="Helvetica Neue Thin" charset="0"/>
                <a:cs typeface="Helvetica Neue Thin" charset="0"/>
              </a:rPr>
              <a:t>Chatbot</a:t>
            </a:r>
            <a:r>
              <a:rPr lang="en-US" altLang="en-US" sz="3200" dirty="0" smtClean="0">
                <a:latin typeface="Helvetica Neue Thin" charset="0"/>
                <a:ea typeface="Helvetica Neue Thin" charset="0"/>
                <a:cs typeface="Helvetica Neue Thin" charset="0"/>
              </a:rPr>
              <a:t> With</a:t>
            </a:r>
            <a:endParaRPr lang="en-US" altLang="en-US" sz="3200" b="1" dirty="0">
              <a:latin typeface="Helvetica Neue Thin" charset="0"/>
              <a:ea typeface="Helvetica Neue Thin" charset="0"/>
              <a:cs typeface="Helvetica Neue Thin" charset="0"/>
            </a:endParaRPr>
          </a:p>
        </p:txBody>
      </p:sp>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09" y="4681601"/>
            <a:ext cx="1642032" cy="1642032"/>
          </a:xfrm>
          <a:prstGeom prst="rect">
            <a:avLst/>
          </a:prstGeom>
        </p:spPr>
      </p:pic>
      <p:pic>
        <p:nvPicPr>
          <p:cNvPr id="9" name="Picture 8"/>
          <p:cNvPicPr>
            <a:picLocks noChangeAspect="1"/>
          </p:cNvPicPr>
          <p:nvPr/>
        </p:nvPicPr>
        <p:blipFill rotWithShape="1">
          <a:blip r:embed="rId5"/>
          <a:srcRect b="33443"/>
          <a:stretch/>
        </p:blipFill>
        <p:spPr>
          <a:xfrm>
            <a:off x="1961021" y="2520026"/>
            <a:ext cx="1453925" cy="1270080"/>
          </a:xfrm>
          <a:prstGeom prst="rect">
            <a:avLst/>
          </a:prstGeom>
        </p:spPr>
      </p:pic>
      <p:sp>
        <p:nvSpPr>
          <p:cNvPr id="10" name="Rectangle 9"/>
          <p:cNvSpPr/>
          <p:nvPr/>
        </p:nvSpPr>
        <p:spPr>
          <a:xfrm>
            <a:off x="2335452" y="2799873"/>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2312021" y="2757611"/>
            <a:ext cx="763452" cy="763452"/>
          </a:xfrm>
          <a:prstGeom prst="rect">
            <a:avLst/>
          </a:prstGeom>
        </p:spPr>
      </p:pic>
      <p:pic>
        <p:nvPicPr>
          <p:cNvPr id="13" name="Picture 12"/>
          <p:cNvPicPr>
            <a:picLocks noChangeAspect="1"/>
          </p:cNvPicPr>
          <p:nvPr/>
        </p:nvPicPr>
        <p:blipFill rotWithShape="1">
          <a:blip r:embed="rId5"/>
          <a:srcRect b="33443"/>
          <a:stretch/>
        </p:blipFill>
        <p:spPr>
          <a:xfrm>
            <a:off x="4902530" y="2520026"/>
            <a:ext cx="1453925" cy="1270080"/>
          </a:xfrm>
          <a:prstGeom prst="rect">
            <a:avLst/>
          </a:prstGeom>
        </p:spPr>
      </p:pic>
      <p:pic>
        <p:nvPicPr>
          <p:cNvPr id="14" name="Picture 13"/>
          <p:cNvPicPr>
            <a:picLocks noChangeAspect="1"/>
          </p:cNvPicPr>
          <p:nvPr/>
        </p:nvPicPr>
        <p:blipFill>
          <a:blip r:embed="rId7"/>
          <a:stretch>
            <a:fillRect/>
          </a:stretch>
        </p:blipFill>
        <p:spPr>
          <a:xfrm>
            <a:off x="5204574" y="2732414"/>
            <a:ext cx="850423" cy="850423"/>
          </a:xfrm>
          <a:prstGeom prst="rect">
            <a:avLst/>
          </a:prstGeom>
        </p:spPr>
      </p:pic>
      <p:sp>
        <p:nvSpPr>
          <p:cNvPr id="7" name="Cross 6"/>
          <p:cNvSpPr/>
          <p:nvPr/>
        </p:nvSpPr>
        <p:spPr>
          <a:xfrm>
            <a:off x="3946941" y="2910813"/>
            <a:ext cx="421073" cy="426395"/>
          </a:xfrm>
          <a:prstGeom prst="plus">
            <a:avLst>
              <a:gd name="adj" fmla="val 45540"/>
            </a:avLst>
          </a:prstGeom>
          <a:solidFill>
            <a:srgbClr val="09AFD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453425" y="3866521"/>
            <a:ext cx="2413113" cy="307777"/>
          </a:xfrm>
          <a:prstGeom prst="rect">
            <a:avLst/>
          </a:prstGeom>
          <a:noFill/>
        </p:spPr>
        <p:txBody>
          <a:bodyPr wrap="square" rtlCol="0">
            <a:spAutoFit/>
          </a:bodyPr>
          <a:lstStyle/>
          <a:p>
            <a:pPr algn="ctr"/>
            <a:r>
              <a:rPr lang="en-US" sz="1400" dirty="0" smtClean="0"/>
              <a:t>Watson Machine Learning </a:t>
            </a:r>
            <a:endParaRPr lang="en-US" sz="1400" dirty="0"/>
          </a:p>
        </p:txBody>
      </p:sp>
      <p:sp>
        <p:nvSpPr>
          <p:cNvPr id="22" name="TextBox 21"/>
          <p:cNvSpPr txBox="1"/>
          <p:nvPr/>
        </p:nvSpPr>
        <p:spPr>
          <a:xfrm>
            <a:off x="4422935" y="3866521"/>
            <a:ext cx="2413113" cy="307777"/>
          </a:xfrm>
          <a:prstGeom prst="rect">
            <a:avLst/>
          </a:prstGeom>
          <a:noFill/>
        </p:spPr>
        <p:txBody>
          <a:bodyPr wrap="square" rtlCol="0">
            <a:spAutoFit/>
          </a:bodyPr>
          <a:lstStyle/>
          <a:p>
            <a:pPr algn="ctr"/>
            <a:r>
              <a:rPr lang="en-US" sz="1400" dirty="0" smtClean="0"/>
              <a:t>Watson Conversation</a:t>
            </a:r>
            <a:endParaRPr lang="en-US" sz="1400" dirty="0"/>
          </a:p>
        </p:txBody>
      </p:sp>
    </p:spTree>
    <p:extLst>
      <p:ext uri="{BB962C8B-B14F-4D97-AF65-F5344CB8AC3E}">
        <p14:creationId xmlns:p14="http://schemas.microsoft.com/office/powerpoint/2010/main" val="1021634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3"/>
          <a:srcRect b="33443"/>
          <a:stretch/>
        </p:blipFill>
        <p:spPr>
          <a:xfrm>
            <a:off x="6175127" y="1327342"/>
            <a:ext cx="1453925" cy="1270080"/>
          </a:xfrm>
          <a:prstGeom prst="rect">
            <a:avLst/>
          </a:prstGeom>
        </p:spPr>
      </p:pic>
      <p:sp>
        <p:nvSpPr>
          <p:cNvPr id="44" name="Rectangle 43"/>
          <p:cNvSpPr/>
          <p:nvPr/>
        </p:nvSpPr>
        <p:spPr>
          <a:xfrm>
            <a:off x="6549558" y="1607189"/>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53800" y="2483639"/>
            <a:ext cx="2207493" cy="369332"/>
          </a:xfrm>
          <a:prstGeom prst="rect">
            <a:avLst/>
          </a:prstGeom>
          <a:noFill/>
        </p:spPr>
        <p:txBody>
          <a:bodyPr wrap="square" rtlCol="0">
            <a:spAutoFit/>
          </a:bodyPr>
          <a:lstStyle/>
          <a:p>
            <a:r>
              <a:rPr lang="en-US" dirty="0" smtClean="0"/>
              <a:t>Customer Data</a:t>
            </a:r>
            <a:endParaRPr lang="en-US" dirty="0"/>
          </a:p>
        </p:txBody>
      </p:sp>
      <p:sp>
        <p:nvSpPr>
          <p:cNvPr id="65" name="Can 64"/>
          <p:cNvSpPr/>
          <p:nvPr/>
        </p:nvSpPr>
        <p:spPr>
          <a:xfrm>
            <a:off x="425130" y="1471071"/>
            <a:ext cx="425474" cy="572307"/>
          </a:xfrm>
          <a:prstGeom prst="can">
            <a:avLst>
              <a:gd name="adj" fmla="val 19612"/>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mtClean="0"/>
          </a:p>
          <a:p>
            <a:pPr algn="ctr"/>
            <a:endParaRPr lang="en-US" dirty="0"/>
          </a:p>
        </p:txBody>
      </p:sp>
      <p:sp>
        <p:nvSpPr>
          <p:cNvPr id="43" name="Title 2"/>
          <p:cNvSpPr txBox="1">
            <a:spLocks/>
          </p:cNvSpPr>
          <p:nvPr/>
        </p:nvSpPr>
        <p:spPr bwMode="auto">
          <a:xfrm>
            <a:off x="530344" y="360428"/>
            <a:ext cx="11388513" cy="63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733" b="0" i="0">
                <a:solidFill>
                  <a:schemeClr val="tx1"/>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189" algn="l" rtl="0" eaLnBrk="1" fontAlgn="base" hangingPunct="1">
              <a:spcBef>
                <a:spcPct val="0"/>
              </a:spcBef>
              <a:spcAft>
                <a:spcPct val="0"/>
              </a:spcAft>
              <a:defRPr sz="2200">
                <a:solidFill>
                  <a:schemeClr val="tx1"/>
                </a:solidFill>
                <a:latin typeface="Arial" charset="0"/>
                <a:ea typeface="ＭＳ Ｐゴシック" charset="0"/>
              </a:defRPr>
            </a:lvl6pPr>
            <a:lvl7pPr marL="914377" algn="l" rtl="0" eaLnBrk="1" fontAlgn="base" hangingPunct="1">
              <a:spcBef>
                <a:spcPct val="0"/>
              </a:spcBef>
              <a:spcAft>
                <a:spcPct val="0"/>
              </a:spcAft>
              <a:defRPr sz="2200">
                <a:solidFill>
                  <a:schemeClr val="tx1"/>
                </a:solidFill>
                <a:latin typeface="Arial" charset="0"/>
                <a:ea typeface="ＭＳ Ｐゴシック" charset="0"/>
              </a:defRPr>
            </a:lvl7pPr>
            <a:lvl8pPr marL="1371566" algn="l" rtl="0" eaLnBrk="1" fontAlgn="base" hangingPunct="1">
              <a:spcBef>
                <a:spcPct val="0"/>
              </a:spcBef>
              <a:spcAft>
                <a:spcPct val="0"/>
              </a:spcAft>
              <a:defRPr sz="2200">
                <a:solidFill>
                  <a:schemeClr val="tx1"/>
                </a:solidFill>
                <a:latin typeface="Arial" charset="0"/>
                <a:ea typeface="ＭＳ Ｐゴシック" charset="0"/>
              </a:defRPr>
            </a:lvl8pPr>
            <a:lvl9pPr marL="1828754"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3200" dirty="0" smtClean="0"/>
              <a:t>Step #2 – Train </a:t>
            </a:r>
            <a:r>
              <a:rPr lang="en-US" sz="3200" dirty="0" err="1" smtClean="0"/>
              <a:t>Chatbot</a:t>
            </a:r>
            <a:endParaRPr lang="en-US" sz="3200" kern="0" dirty="0"/>
          </a:p>
        </p:txBody>
      </p:sp>
      <p:pic>
        <p:nvPicPr>
          <p:cNvPr id="31" name="Picture 30"/>
          <p:cNvPicPr>
            <a:picLocks noChangeAspect="1"/>
          </p:cNvPicPr>
          <p:nvPr/>
        </p:nvPicPr>
        <p:blipFill>
          <a:blip r:embed="rId4"/>
          <a:stretch>
            <a:fillRect/>
          </a:stretch>
        </p:blipFill>
        <p:spPr>
          <a:xfrm>
            <a:off x="979250" y="1446373"/>
            <a:ext cx="710132" cy="710132"/>
          </a:xfrm>
          <a:prstGeom prst="rect">
            <a:avLst/>
          </a:prstGeom>
        </p:spPr>
      </p:pic>
      <p:sp>
        <p:nvSpPr>
          <p:cNvPr id="153" name="Can 152"/>
          <p:cNvSpPr/>
          <p:nvPr/>
        </p:nvSpPr>
        <p:spPr>
          <a:xfrm>
            <a:off x="608938" y="1797444"/>
            <a:ext cx="425474" cy="572307"/>
          </a:xfrm>
          <a:prstGeom prst="can">
            <a:avLst>
              <a:gd name="adj" fmla="val 19612"/>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mtClean="0"/>
          </a:p>
          <a:p>
            <a:pPr algn="ctr"/>
            <a:endParaRPr lang="en-US" dirty="0"/>
          </a:p>
        </p:txBody>
      </p:sp>
      <p:pic>
        <p:nvPicPr>
          <p:cNvPr id="42" name="Picture 41"/>
          <p:cNvPicPr>
            <a:picLocks noChangeAspect="1"/>
          </p:cNvPicPr>
          <p:nvPr/>
        </p:nvPicPr>
        <p:blipFill>
          <a:blip r:embed="rId5"/>
          <a:stretch>
            <a:fillRect/>
          </a:stretch>
        </p:blipFill>
        <p:spPr>
          <a:xfrm>
            <a:off x="6526127" y="1564927"/>
            <a:ext cx="763452" cy="763452"/>
          </a:xfrm>
          <a:prstGeom prst="rect">
            <a:avLst/>
          </a:prstGeom>
        </p:spPr>
      </p:pic>
      <p:sp>
        <p:nvSpPr>
          <p:cNvPr id="64" name="TextBox 63"/>
          <p:cNvSpPr txBox="1"/>
          <p:nvPr/>
        </p:nvSpPr>
        <p:spPr>
          <a:xfrm>
            <a:off x="5986806" y="2701022"/>
            <a:ext cx="1998919" cy="646331"/>
          </a:xfrm>
          <a:prstGeom prst="rect">
            <a:avLst/>
          </a:prstGeom>
          <a:noFill/>
        </p:spPr>
        <p:txBody>
          <a:bodyPr wrap="square" rtlCol="0">
            <a:spAutoFit/>
          </a:bodyPr>
          <a:lstStyle/>
          <a:p>
            <a:pPr algn="ctr"/>
            <a:r>
              <a:rPr lang="en-US" dirty="0" smtClean="0"/>
              <a:t>Watson Machine Learning</a:t>
            </a:r>
            <a:endParaRPr lang="en-US" dirty="0"/>
          </a:p>
        </p:txBody>
      </p:sp>
      <p:grpSp>
        <p:nvGrpSpPr>
          <p:cNvPr id="70" name="Group 69"/>
          <p:cNvGrpSpPr>
            <a:grpSpLocks noChangeAspect="1"/>
          </p:cNvGrpSpPr>
          <p:nvPr/>
        </p:nvGrpSpPr>
        <p:grpSpPr bwMode="auto">
          <a:xfrm>
            <a:off x="4592257" y="1336358"/>
            <a:ext cx="725788" cy="1112892"/>
            <a:chOff x="2143" y="1105"/>
            <a:chExt cx="406" cy="646"/>
          </a:xfrm>
          <a:solidFill>
            <a:srgbClr val="0070C0">
              <a:lumMod val="75000"/>
            </a:srgbClr>
          </a:solidFill>
        </p:grpSpPr>
        <p:sp>
          <p:nvSpPr>
            <p:cNvPr id="71" name="Freeform 70"/>
            <p:cNvSpPr>
              <a:spLocks/>
            </p:cNvSpPr>
            <p:nvPr/>
          </p:nvSpPr>
          <p:spPr bwMode="auto">
            <a:xfrm>
              <a:off x="2143" y="1105"/>
              <a:ext cx="406" cy="485"/>
            </a:xfrm>
            <a:custGeom>
              <a:avLst/>
              <a:gdLst>
                <a:gd name="T0" fmla="*/ 123 w 246"/>
                <a:gd name="T1" fmla="*/ 0 h 295"/>
                <a:gd name="T2" fmla="*/ 0 w 246"/>
                <a:gd name="T3" fmla="*/ 124 h 295"/>
                <a:gd name="T4" fmla="*/ 41 w 246"/>
                <a:gd name="T5" fmla="*/ 216 h 295"/>
                <a:gd name="T6" fmla="*/ 76 w 246"/>
                <a:gd name="T7" fmla="*/ 289 h 295"/>
                <a:gd name="T8" fmla="*/ 76 w 246"/>
                <a:gd name="T9" fmla="*/ 295 h 295"/>
                <a:gd name="T10" fmla="*/ 170 w 246"/>
                <a:gd name="T11" fmla="*/ 295 h 295"/>
                <a:gd name="T12" fmla="*/ 170 w 246"/>
                <a:gd name="T13" fmla="*/ 289 h 295"/>
                <a:gd name="T14" fmla="*/ 205 w 246"/>
                <a:gd name="T15" fmla="*/ 216 h 295"/>
                <a:gd name="T16" fmla="*/ 246 w 246"/>
                <a:gd name="T17" fmla="*/ 124 h 295"/>
                <a:gd name="T18" fmla="*/ 123 w 246"/>
                <a:gd name="T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95">
                  <a:moveTo>
                    <a:pt x="123" y="0"/>
                  </a:moveTo>
                  <a:cubicBezTo>
                    <a:pt x="55" y="0"/>
                    <a:pt x="0" y="56"/>
                    <a:pt x="0" y="124"/>
                  </a:cubicBezTo>
                  <a:cubicBezTo>
                    <a:pt x="0" y="158"/>
                    <a:pt x="17" y="191"/>
                    <a:pt x="41" y="216"/>
                  </a:cubicBezTo>
                  <a:cubicBezTo>
                    <a:pt x="69" y="245"/>
                    <a:pt x="76" y="265"/>
                    <a:pt x="76" y="289"/>
                  </a:cubicBezTo>
                  <a:cubicBezTo>
                    <a:pt x="76" y="295"/>
                    <a:pt x="76" y="295"/>
                    <a:pt x="76" y="295"/>
                  </a:cubicBezTo>
                  <a:cubicBezTo>
                    <a:pt x="170" y="295"/>
                    <a:pt x="170" y="295"/>
                    <a:pt x="170" y="295"/>
                  </a:cubicBezTo>
                  <a:cubicBezTo>
                    <a:pt x="170" y="289"/>
                    <a:pt x="170" y="289"/>
                    <a:pt x="170" y="289"/>
                  </a:cubicBezTo>
                  <a:cubicBezTo>
                    <a:pt x="170" y="265"/>
                    <a:pt x="177" y="245"/>
                    <a:pt x="205" y="216"/>
                  </a:cubicBezTo>
                  <a:cubicBezTo>
                    <a:pt x="229" y="191"/>
                    <a:pt x="246" y="158"/>
                    <a:pt x="246" y="124"/>
                  </a:cubicBezTo>
                  <a:cubicBezTo>
                    <a:pt x="246" y="56"/>
                    <a:pt x="191" y="0"/>
                    <a:pt x="123" y="0"/>
                  </a:cubicBezTo>
                </a:path>
              </a:pathLst>
            </a:custGeom>
            <a:noFill/>
            <a:ln w="15875" cap="rnd">
              <a:solidFill>
                <a:srgbClr val="FFFFFF"/>
              </a:solidFill>
              <a:prstDash val="solid"/>
              <a:round/>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3" name="Line 32"/>
            <p:cNvSpPr>
              <a:spLocks noChangeShapeType="1"/>
            </p:cNvSpPr>
            <p:nvPr/>
          </p:nvSpPr>
          <p:spPr bwMode="auto">
            <a:xfrm>
              <a:off x="2268" y="1644"/>
              <a:ext cx="15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4" name="Line 33"/>
            <p:cNvSpPr>
              <a:spLocks noChangeShapeType="1"/>
            </p:cNvSpPr>
            <p:nvPr/>
          </p:nvSpPr>
          <p:spPr bwMode="auto">
            <a:xfrm>
              <a:off x="2268" y="1697"/>
              <a:ext cx="15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5" name="Line 34"/>
            <p:cNvSpPr>
              <a:spLocks noChangeShapeType="1"/>
            </p:cNvSpPr>
            <p:nvPr/>
          </p:nvSpPr>
          <p:spPr bwMode="auto">
            <a:xfrm>
              <a:off x="2298" y="1751"/>
              <a:ext cx="9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6" name="Freeform 75"/>
            <p:cNvSpPr>
              <a:spLocks/>
            </p:cNvSpPr>
            <p:nvPr/>
          </p:nvSpPr>
          <p:spPr bwMode="auto">
            <a:xfrm>
              <a:off x="2211" y="1176"/>
              <a:ext cx="270" cy="271"/>
            </a:xfrm>
            <a:custGeom>
              <a:avLst/>
              <a:gdLst>
                <a:gd name="T0" fmla="*/ 164 w 164"/>
                <a:gd name="T1" fmla="*/ 73 h 165"/>
                <a:gd name="T2" fmla="*/ 148 w 164"/>
                <a:gd name="T3" fmla="*/ 66 h 165"/>
                <a:gd name="T4" fmla="*/ 138 w 164"/>
                <a:gd name="T5" fmla="*/ 55 h 165"/>
                <a:gd name="T6" fmla="*/ 147 w 164"/>
                <a:gd name="T7" fmla="*/ 41 h 165"/>
                <a:gd name="T8" fmla="*/ 134 w 164"/>
                <a:gd name="T9" fmla="*/ 18 h 165"/>
                <a:gd name="T10" fmla="*/ 117 w 164"/>
                <a:gd name="T11" fmla="*/ 25 h 165"/>
                <a:gd name="T12" fmla="*/ 103 w 164"/>
                <a:gd name="T13" fmla="*/ 23 h 165"/>
                <a:gd name="T14" fmla="*/ 98 w 164"/>
                <a:gd name="T15" fmla="*/ 7 h 165"/>
                <a:gd name="T16" fmla="*/ 73 w 164"/>
                <a:gd name="T17" fmla="*/ 0 h 165"/>
                <a:gd name="T18" fmla="*/ 66 w 164"/>
                <a:gd name="T19" fmla="*/ 17 h 165"/>
                <a:gd name="T20" fmla="*/ 55 w 164"/>
                <a:gd name="T21" fmla="*/ 26 h 165"/>
                <a:gd name="T22" fmla="*/ 40 w 164"/>
                <a:gd name="T23" fmla="*/ 18 h 165"/>
                <a:gd name="T24" fmla="*/ 17 w 164"/>
                <a:gd name="T25" fmla="*/ 31 h 165"/>
                <a:gd name="T26" fmla="*/ 24 w 164"/>
                <a:gd name="T27" fmla="*/ 48 h 165"/>
                <a:gd name="T28" fmla="*/ 23 w 164"/>
                <a:gd name="T29" fmla="*/ 62 h 165"/>
                <a:gd name="T30" fmla="*/ 7 w 164"/>
                <a:gd name="T31" fmla="*/ 66 h 165"/>
                <a:gd name="T32" fmla="*/ 0 w 164"/>
                <a:gd name="T33" fmla="*/ 92 h 165"/>
                <a:gd name="T34" fmla="*/ 17 w 164"/>
                <a:gd name="T35" fmla="*/ 99 h 165"/>
                <a:gd name="T36" fmla="*/ 26 w 164"/>
                <a:gd name="T37" fmla="*/ 110 h 165"/>
                <a:gd name="T38" fmla="*/ 17 w 164"/>
                <a:gd name="T39" fmla="*/ 124 h 165"/>
                <a:gd name="T40" fmla="*/ 31 w 164"/>
                <a:gd name="T41" fmla="*/ 147 h 165"/>
                <a:gd name="T42" fmla="*/ 47 w 164"/>
                <a:gd name="T43" fmla="*/ 140 h 165"/>
                <a:gd name="T44" fmla="*/ 62 w 164"/>
                <a:gd name="T45" fmla="*/ 142 h 165"/>
                <a:gd name="T46" fmla="*/ 66 w 164"/>
                <a:gd name="T47" fmla="*/ 158 h 165"/>
                <a:gd name="T48" fmla="*/ 92 w 164"/>
                <a:gd name="T49" fmla="*/ 165 h 165"/>
                <a:gd name="T50" fmla="*/ 98 w 164"/>
                <a:gd name="T51" fmla="*/ 148 h 165"/>
                <a:gd name="T52" fmla="*/ 110 w 164"/>
                <a:gd name="T53" fmla="*/ 139 h 165"/>
                <a:gd name="T54" fmla="*/ 124 w 164"/>
                <a:gd name="T55" fmla="*/ 147 h 165"/>
                <a:gd name="T56" fmla="*/ 147 w 164"/>
                <a:gd name="T57" fmla="*/ 134 h 165"/>
                <a:gd name="T58" fmla="*/ 140 w 164"/>
                <a:gd name="T59" fmla="*/ 117 h 165"/>
                <a:gd name="T60" fmla="*/ 141 w 164"/>
                <a:gd name="T61" fmla="*/ 103 h 165"/>
                <a:gd name="T62" fmla="*/ 158 w 164"/>
                <a:gd name="T63" fmla="*/ 9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65">
                  <a:moveTo>
                    <a:pt x="164" y="92"/>
                  </a:moveTo>
                  <a:cubicBezTo>
                    <a:pt x="164" y="73"/>
                    <a:pt x="164" y="73"/>
                    <a:pt x="164" y="73"/>
                  </a:cubicBezTo>
                  <a:cubicBezTo>
                    <a:pt x="164" y="69"/>
                    <a:pt x="161" y="66"/>
                    <a:pt x="158" y="66"/>
                  </a:cubicBezTo>
                  <a:cubicBezTo>
                    <a:pt x="148" y="66"/>
                    <a:pt x="148" y="66"/>
                    <a:pt x="148" y="66"/>
                  </a:cubicBezTo>
                  <a:cubicBezTo>
                    <a:pt x="145" y="66"/>
                    <a:pt x="142" y="65"/>
                    <a:pt x="141" y="62"/>
                  </a:cubicBezTo>
                  <a:cubicBezTo>
                    <a:pt x="138" y="55"/>
                    <a:pt x="138" y="55"/>
                    <a:pt x="138" y="55"/>
                  </a:cubicBezTo>
                  <a:cubicBezTo>
                    <a:pt x="137" y="52"/>
                    <a:pt x="138" y="50"/>
                    <a:pt x="140" y="48"/>
                  </a:cubicBezTo>
                  <a:cubicBezTo>
                    <a:pt x="147" y="41"/>
                    <a:pt x="147" y="41"/>
                    <a:pt x="147" y="41"/>
                  </a:cubicBezTo>
                  <a:cubicBezTo>
                    <a:pt x="150" y="38"/>
                    <a:pt x="150" y="34"/>
                    <a:pt x="147" y="31"/>
                  </a:cubicBezTo>
                  <a:cubicBezTo>
                    <a:pt x="134" y="18"/>
                    <a:pt x="134" y="18"/>
                    <a:pt x="134" y="18"/>
                  </a:cubicBezTo>
                  <a:cubicBezTo>
                    <a:pt x="131" y="15"/>
                    <a:pt x="127" y="15"/>
                    <a:pt x="124" y="18"/>
                  </a:cubicBezTo>
                  <a:cubicBezTo>
                    <a:pt x="117" y="25"/>
                    <a:pt x="117" y="25"/>
                    <a:pt x="117" y="25"/>
                  </a:cubicBezTo>
                  <a:cubicBezTo>
                    <a:pt x="115" y="27"/>
                    <a:pt x="112" y="27"/>
                    <a:pt x="110" y="26"/>
                  </a:cubicBezTo>
                  <a:cubicBezTo>
                    <a:pt x="103" y="23"/>
                    <a:pt x="103" y="23"/>
                    <a:pt x="103" y="23"/>
                  </a:cubicBezTo>
                  <a:cubicBezTo>
                    <a:pt x="100" y="22"/>
                    <a:pt x="98" y="20"/>
                    <a:pt x="98" y="17"/>
                  </a:cubicBezTo>
                  <a:cubicBezTo>
                    <a:pt x="98" y="7"/>
                    <a:pt x="98" y="7"/>
                    <a:pt x="98" y="7"/>
                  </a:cubicBezTo>
                  <a:cubicBezTo>
                    <a:pt x="98" y="3"/>
                    <a:pt x="95" y="0"/>
                    <a:pt x="92" y="0"/>
                  </a:cubicBezTo>
                  <a:cubicBezTo>
                    <a:pt x="73" y="0"/>
                    <a:pt x="73" y="0"/>
                    <a:pt x="73" y="0"/>
                  </a:cubicBezTo>
                  <a:cubicBezTo>
                    <a:pt x="69" y="0"/>
                    <a:pt x="66" y="3"/>
                    <a:pt x="66" y="7"/>
                  </a:cubicBezTo>
                  <a:cubicBezTo>
                    <a:pt x="66" y="17"/>
                    <a:pt x="66" y="17"/>
                    <a:pt x="66" y="17"/>
                  </a:cubicBezTo>
                  <a:cubicBezTo>
                    <a:pt x="66" y="20"/>
                    <a:pt x="64" y="22"/>
                    <a:pt x="62" y="23"/>
                  </a:cubicBezTo>
                  <a:cubicBezTo>
                    <a:pt x="55" y="26"/>
                    <a:pt x="55" y="26"/>
                    <a:pt x="55" y="26"/>
                  </a:cubicBezTo>
                  <a:cubicBezTo>
                    <a:pt x="52" y="27"/>
                    <a:pt x="49" y="27"/>
                    <a:pt x="47" y="25"/>
                  </a:cubicBezTo>
                  <a:cubicBezTo>
                    <a:pt x="40" y="18"/>
                    <a:pt x="40" y="18"/>
                    <a:pt x="40" y="18"/>
                  </a:cubicBezTo>
                  <a:cubicBezTo>
                    <a:pt x="38" y="15"/>
                    <a:pt x="33" y="15"/>
                    <a:pt x="31" y="18"/>
                  </a:cubicBezTo>
                  <a:cubicBezTo>
                    <a:pt x="17" y="31"/>
                    <a:pt x="17" y="31"/>
                    <a:pt x="17" y="31"/>
                  </a:cubicBezTo>
                  <a:cubicBezTo>
                    <a:pt x="15" y="34"/>
                    <a:pt x="15" y="38"/>
                    <a:pt x="17" y="41"/>
                  </a:cubicBezTo>
                  <a:cubicBezTo>
                    <a:pt x="24" y="48"/>
                    <a:pt x="24" y="48"/>
                    <a:pt x="24" y="48"/>
                  </a:cubicBezTo>
                  <a:cubicBezTo>
                    <a:pt x="26" y="50"/>
                    <a:pt x="27" y="52"/>
                    <a:pt x="26" y="55"/>
                  </a:cubicBezTo>
                  <a:cubicBezTo>
                    <a:pt x="23" y="62"/>
                    <a:pt x="23" y="62"/>
                    <a:pt x="23" y="62"/>
                  </a:cubicBezTo>
                  <a:cubicBezTo>
                    <a:pt x="22" y="65"/>
                    <a:pt x="19" y="66"/>
                    <a:pt x="17" y="66"/>
                  </a:cubicBezTo>
                  <a:cubicBezTo>
                    <a:pt x="7" y="66"/>
                    <a:pt x="7" y="66"/>
                    <a:pt x="7" y="66"/>
                  </a:cubicBezTo>
                  <a:cubicBezTo>
                    <a:pt x="3" y="66"/>
                    <a:pt x="0" y="69"/>
                    <a:pt x="0" y="73"/>
                  </a:cubicBezTo>
                  <a:cubicBezTo>
                    <a:pt x="0" y="92"/>
                    <a:pt x="0" y="92"/>
                    <a:pt x="0" y="92"/>
                  </a:cubicBezTo>
                  <a:cubicBezTo>
                    <a:pt x="0" y="96"/>
                    <a:pt x="3" y="99"/>
                    <a:pt x="7" y="99"/>
                  </a:cubicBezTo>
                  <a:cubicBezTo>
                    <a:pt x="17" y="99"/>
                    <a:pt x="17" y="99"/>
                    <a:pt x="17" y="99"/>
                  </a:cubicBezTo>
                  <a:cubicBezTo>
                    <a:pt x="20" y="99"/>
                    <a:pt x="22" y="100"/>
                    <a:pt x="23" y="103"/>
                  </a:cubicBezTo>
                  <a:cubicBezTo>
                    <a:pt x="26" y="110"/>
                    <a:pt x="26" y="110"/>
                    <a:pt x="26" y="110"/>
                  </a:cubicBezTo>
                  <a:cubicBezTo>
                    <a:pt x="27" y="112"/>
                    <a:pt x="26" y="115"/>
                    <a:pt x="24" y="117"/>
                  </a:cubicBezTo>
                  <a:cubicBezTo>
                    <a:pt x="17" y="124"/>
                    <a:pt x="17" y="124"/>
                    <a:pt x="17" y="124"/>
                  </a:cubicBezTo>
                  <a:cubicBezTo>
                    <a:pt x="15" y="127"/>
                    <a:pt x="15" y="131"/>
                    <a:pt x="17" y="134"/>
                  </a:cubicBezTo>
                  <a:cubicBezTo>
                    <a:pt x="31" y="147"/>
                    <a:pt x="31" y="147"/>
                    <a:pt x="31" y="147"/>
                  </a:cubicBezTo>
                  <a:cubicBezTo>
                    <a:pt x="33" y="150"/>
                    <a:pt x="38" y="150"/>
                    <a:pt x="40" y="147"/>
                  </a:cubicBezTo>
                  <a:cubicBezTo>
                    <a:pt x="47" y="140"/>
                    <a:pt x="47" y="140"/>
                    <a:pt x="47" y="140"/>
                  </a:cubicBezTo>
                  <a:cubicBezTo>
                    <a:pt x="49" y="138"/>
                    <a:pt x="52" y="138"/>
                    <a:pt x="55" y="139"/>
                  </a:cubicBezTo>
                  <a:cubicBezTo>
                    <a:pt x="62" y="142"/>
                    <a:pt x="62" y="142"/>
                    <a:pt x="62" y="142"/>
                  </a:cubicBezTo>
                  <a:cubicBezTo>
                    <a:pt x="64" y="143"/>
                    <a:pt x="66" y="145"/>
                    <a:pt x="66" y="148"/>
                  </a:cubicBezTo>
                  <a:cubicBezTo>
                    <a:pt x="66" y="158"/>
                    <a:pt x="66" y="158"/>
                    <a:pt x="66" y="158"/>
                  </a:cubicBezTo>
                  <a:cubicBezTo>
                    <a:pt x="66" y="162"/>
                    <a:pt x="69" y="165"/>
                    <a:pt x="73" y="165"/>
                  </a:cubicBezTo>
                  <a:cubicBezTo>
                    <a:pt x="92" y="165"/>
                    <a:pt x="92" y="165"/>
                    <a:pt x="92" y="165"/>
                  </a:cubicBezTo>
                  <a:cubicBezTo>
                    <a:pt x="95" y="165"/>
                    <a:pt x="98" y="162"/>
                    <a:pt x="98" y="158"/>
                  </a:cubicBezTo>
                  <a:cubicBezTo>
                    <a:pt x="98" y="148"/>
                    <a:pt x="98" y="148"/>
                    <a:pt x="98" y="148"/>
                  </a:cubicBezTo>
                  <a:cubicBezTo>
                    <a:pt x="98" y="145"/>
                    <a:pt x="100" y="143"/>
                    <a:pt x="103" y="142"/>
                  </a:cubicBezTo>
                  <a:cubicBezTo>
                    <a:pt x="110" y="139"/>
                    <a:pt x="110" y="139"/>
                    <a:pt x="110" y="139"/>
                  </a:cubicBezTo>
                  <a:cubicBezTo>
                    <a:pt x="112" y="138"/>
                    <a:pt x="115" y="138"/>
                    <a:pt x="117" y="140"/>
                  </a:cubicBezTo>
                  <a:cubicBezTo>
                    <a:pt x="124" y="147"/>
                    <a:pt x="124" y="147"/>
                    <a:pt x="124" y="147"/>
                  </a:cubicBezTo>
                  <a:cubicBezTo>
                    <a:pt x="127" y="150"/>
                    <a:pt x="131" y="150"/>
                    <a:pt x="134" y="147"/>
                  </a:cubicBezTo>
                  <a:cubicBezTo>
                    <a:pt x="147" y="134"/>
                    <a:pt x="147" y="134"/>
                    <a:pt x="147" y="134"/>
                  </a:cubicBezTo>
                  <a:cubicBezTo>
                    <a:pt x="150" y="131"/>
                    <a:pt x="150" y="127"/>
                    <a:pt x="147" y="124"/>
                  </a:cubicBezTo>
                  <a:cubicBezTo>
                    <a:pt x="140" y="117"/>
                    <a:pt x="140" y="117"/>
                    <a:pt x="140" y="117"/>
                  </a:cubicBezTo>
                  <a:cubicBezTo>
                    <a:pt x="138" y="115"/>
                    <a:pt x="137" y="112"/>
                    <a:pt x="138" y="110"/>
                  </a:cubicBezTo>
                  <a:cubicBezTo>
                    <a:pt x="141" y="103"/>
                    <a:pt x="141" y="103"/>
                    <a:pt x="141" y="103"/>
                  </a:cubicBezTo>
                  <a:cubicBezTo>
                    <a:pt x="142" y="100"/>
                    <a:pt x="145" y="99"/>
                    <a:pt x="148" y="99"/>
                  </a:cubicBezTo>
                  <a:cubicBezTo>
                    <a:pt x="158" y="99"/>
                    <a:pt x="158" y="99"/>
                    <a:pt x="158" y="99"/>
                  </a:cubicBezTo>
                  <a:cubicBezTo>
                    <a:pt x="161" y="99"/>
                    <a:pt x="164" y="96"/>
                    <a:pt x="164" y="92"/>
                  </a:cubicBezTo>
                  <a:close/>
                </a:path>
              </a:pathLst>
            </a:custGeom>
            <a:noFill/>
            <a:ln w="15875" cap="rnd">
              <a:solidFill>
                <a:srgbClr val="FFFFFF"/>
              </a:solidFill>
              <a:prstDash val="solid"/>
              <a:round/>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grpSp>
      <p:sp>
        <p:nvSpPr>
          <p:cNvPr id="77" name="TextBox 76"/>
          <p:cNvSpPr txBox="1"/>
          <p:nvPr/>
        </p:nvSpPr>
        <p:spPr>
          <a:xfrm>
            <a:off x="3835419" y="2623128"/>
            <a:ext cx="2339708" cy="923330"/>
          </a:xfrm>
          <a:prstGeom prst="rect">
            <a:avLst/>
          </a:prstGeom>
          <a:noFill/>
        </p:spPr>
        <p:txBody>
          <a:bodyPr wrap="square" rtlCol="0">
            <a:spAutoFit/>
          </a:bodyPr>
          <a:lstStyle/>
          <a:p>
            <a:pPr algn="ctr"/>
            <a:r>
              <a:rPr lang="en-US" dirty="0" smtClean="0"/>
              <a:t>Fitness Class Recommendation Model</a:t>
            </a:r>
            <a:endParaRPr lang="en-US" dirty="0"/>
          </a:p>
        </p:txBody>
      </p:sp>
      <p:sp>
        <p:nvSpPr>
          <p:cNvPr id="78" name="Flowchart: Connector 23"/>
          <p:cNvSpPr/>
          <p:nvPr/>
        </p:nvSpPr>
        <p:spPr>
          <a:xfrm>
            <a:off x="8452694" y="1323637"/>
            <a:ext cx="1490839" cy="130080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RESTful </a:t>
            </a:r>
            <a:r>
              <a:rPr lang="en-US" sz="1200" smtClean="0"/>
              <a:t>Web Service</a:t>
            </a:r>
            <a:endParaRPr lang="en-US" sz="1200" dirty="0"/>
          </a:p>
        </p:txBody>
      </p:sp>
      <p:pic>
        <p:nvPicPr>
          <p:cNvPr id="80" name="Picture 79"/>
          <p:cNvPicPr>
            <a:picLocks noChangeAspect="1"/>
          </p:cNvPicPr>
          <p:nvPr/>
        </p:nvPicPr>
        <p:blipFill rotWithShape="1">
          <a:blip r:embed="rId3"/>
          <a:srcRect b="33443"/>
          <a:stretch/>
        </p:blipFill>
        <p:spPr>
          <a:xfrm>
            <a:off x="1010667" y="3546458"/>
            <a:ext cx="1453925" cy="1270080"/>
          </a:xfrm>
          <a:prstGeom prst="rect">
            <a:avLst/>
          </a:prstGeom>
        </p:spPr>
      </p:pic>
      <p:pic>
        <p:nvPicPr>
          <p:cNvPr id="15" name="Picture 14"/>
          <p:cNvPicPr>
            <a:picLocks noChangeAspect="1"/>
          </p:cNvPicPr>
          <p:nvPr/>
        </p:nvPicPr>
        <p:blipFill>
          <a:blip r:embed="rId6"/>
          <a:stretch>
            <a:fillRect/>
          </a:stretch>
        </p:blipFill>
        <p:spPr>
          <a:xfrm>
            <a:off x="1312711" y="3758846"/>
            <a:ext cx="850423" cy="850423"/>
          </a:xfrm>
          <a:prstGeom prst="rect">
            <a:avLst/>
          </a:prstGeom>
        </p:spPr>
      </p:pic>
      <p:sp>
        <p:nvSpPr>
          <p:cNvPr id="82" name="TextBox 81"/>
          <p:cNvSpPr txBox="1"/>
          <p:nvPr/>
        </p:nvSpPr>
        <p:spPr>
          <a:xfrm>
            <a:off x="765938" y="5028926"/>
            <a:ext cx="1998919" cy="646331"/>
          </a:xfrm>
          <a:prstGeom prst="rect">
            <a:avLst/>
          </a:prstGeom>
          <a:noFill/>
        </p:spPr>
        <p:txBody>
          <a:bodyPr wrap="square" rtlCol="0">
            <a:spAutoFit/>
          </a:bodyPr>
          <a:lstStyle/>
          <a:p>
            <a:pPr algn="ctr"/>
            <a:r>
              <a:rPr lang="en-US" dirty="0" smtClean="0"/>
              <a:t>Watson Conversation</a:t>
            </a:r>
            <a:endParaRPr lang="en-US"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2314" y="3546538"/>
            <a:ext cx="1270000" cy="1270000"/>
          </a:xfrm>
          <a:prstGeom prst="rect">
            <a:avLst/>
          </a:prstGeom>
        </p:spPr>
      </p:pic>
      <p:sp>
        <p:nvSpPr>
          <p:cNvPr id="90" name="TextBox 89"/>
          <p:cNvSpPr txBox="1"/>
          <p:nvPr/>
        </p:nvSpPr>
        <p:spPr>
          <a:xfrm>
            <a:off x="3126905" y="4982759"/>
            <a:ext cx="1998919" cy="369332"/>
          </a:xfrm>
          <a:prstGeom prst="rect">
            <a:avLst/>
          </a:prstGeom>
          <a:noFill/>
        </p:spPr>
        <p:txBody>
          <a:bodyPr wrap="square" rtlCol="0">
            <a:spAutoFit/>
          </a:bodyPr>
          <a:lstStyle/>
          <a:p>
            <a:pPr algn="ctr"/>
            <a:r>
              <a:rPr lang="en-US" dirty="0" smtClean="0"/>
              <a:t>Trained </a:t>
            </a:r>
            <a:r>
              <a:rPr lang="en-US" dirty="0" err="1" smtClean="0"/>
              <a:t>Chatbot</a:t>
            </a:r>
            <a:endParaRPr lang="en-US" dirty="0"/>
          </a:p>
        </p:txBody>
      </p:sp>
      <p:sp>
        <p:nvSpPr>
          <p:cNvPr id="92" name="Flowchart: Connector 23"/>
          <p:cNvSpPr/>
          <p:nvPr/>
        </p:nvSpPr>
        <p:spPr>
          <a:xfrm>
            <a:off x="5949970" y="3586367"/>
            <a:ext cx="1490839" cy="130080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RESTful </a:t>
            </a:r>
            <a:r>
              <a:rPr lang="en-US" sz="1200" smtClean="0"/>
              <a:t>Web Service</a:t>
            </a:r>
            <a:endParaRPr lang="en-US" sz="1200" dirty="0"/>
          </a:p>
        </p:txBody>
      </p:sp>
      <p:pic>
        <p:nvPicPr>
          <p:cNvPr id="40" name="Picture 39"/>
          <p:cNvPicPr>
            <a:picLocks noChangeAspect="1"/>
          </p:cNvPicPr>
          <p:nvPr/>
        </p:nvPicPr>
        <p:blipFill rotWithShape="1">
          <a:blip r:embed="rId3"/>
          <a:srcRect b="33443"/>
          <a:stretch/>
        </p:blipFill>
        <p:spPr>
          <a:xfrm>
            <a:off x="2433719" y="1260732"/>
            <a:ext cx="1453925" cy="1270080"/>
          </a:xfrm>
          <a:prstGeom prst="rect">
            <a:avLst/>
          </a:prstGeom>
        </p:spPr>
      </p:pic>
      <p:sp>
        <p:nvSpPr>
          <p:cNvPr id="45" name="Rectangle 44"/>
          <p:cNvSpPr/>
          <p:nvPr/>
        </p:nvSpPr>
        <p:spPr>
          <a:xfrm>
            <a:off x="2823741" y="1555274"/>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8"/>
          <a:stretch>
            <a:fillRect/>
          </a:stretch>
        </p:blipFill>
        <p:spPr>
          <a:xfrm>
            <a:off x="2725623" y="1699967"/>
            <a:ext cx="907451" cy="385139"/>
          </a:xfrm>
          <a:prstGeom prst="rect">
            <a:avLst/>
          </a:prstGeom>
          <a:effectLst>
            <a:softEdge rad="0"/>
          </a:effectLst>
        </p:spPr>
      </p:pic>
      <p:sp>
        <p:nvSpPr>
          <p:cNvPr id="47" name="TextBox 46"/>
          <p:cNvSpPr txBox="1"/>
          <p:nvPr/>
        </p:nvSpPr>
        <p:spPr>
          <a:xfrm>
            <a:off x="2161221" y="2668305"/>
            <a:ext cx="1998919" cy="646331"/>
          </a:xfrm>
          <a:prstGeom prst="rect">
            <a:avLst/>
          </a:prstGeom>
          <a:noFill/>
        </p:spPr>
        <p:txBody>
          <a:bodyPr wrap="square" rtlCol="0">
            <a:spAutoFit/>
          </a:bodyPr>
          <a:lstStyle/>
          <a:p>
            <a:pPr algn="ctr"/>
            <a:r>
              <a:rPr lang="en-US" dirty="0" smtClean="0"/>
              <a:t>Data Science Experience</a:t>
            </a:r>
            <a:endParaRPr lang="en-US" dirty="0"/>
          </a:p>
        </p:txBody>
      </p:sp>
      <p:cxnSp>
        <p:nvCxnSpPr>
          <p:cNvPr id="8" name="Straight Arrow Connector 7"/>
          <p:cNvCxnSpPr/>
          <p:nvPr/>
        </p:nvCxnSpPr>
        <p:spPr>
          <a:xfrm>
            <a:off x="1891494" y="1892535"/>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061033" y="1900228"/>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5547485" y="1918606"/>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7822835" y="1961619"/>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703230" y="4179932"/>
            <a:ext cx="628573" cy="156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940092" y="4236771"/>
            <a:ext cx="566181"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3718594" y="5771401"/>
            <a:ext cx="4009030" cy="93180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9"/>
          <a:stretch>
            <a:fillRect/>
          </a:stretch>
        </p:blipFill>
        <p:spPr>
          <a:xfrm>
            <a:off x="3809882" y="5466942"/>
            <a:ext cx="3810000" cy="1473200"/>
          </a:xfrm>
          <a:prstGeom prst="rect">
            <a:avLst/>
          </a:prstGeom>
        </p:spPr>
      </p:pic>
    </p:spTree>
    <p:extLst>
      <p:ext uri="{BB962C8B-B14F-4D97-AF65-F5344CB8AC3E}">
        <p14:creationId xmlns:p14="http://schemas.microsoft.com/office/powerpoint/2010/main" val="1010398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3"/>
          <a:srcRect b="33443"/>
          <a:stretch/>
        </p:blipFill>
        <p:spPr>
          <a:xfrm>
            <a:off x="6175127" y="1327342"/>
            <a:ext cx="1453925" cy="1270080"/>
          </a:xfrm>
          <a:prstGeom prst="rect">
            <a:avLst/>
          </a:prstGeom>
        </p:spPr>
      </p:pic>
      <p:sp>
        <p:nvSpPr>
          <p:cNvPr id="44" name="Rectangle 43"/>
          <p:cNvSpPr/>
          <p:nvPr/>
        </p:nvSpPr>
        <p:spPr>
          <a:xfrm>
            <a:off x="6549558" y="1607189"/>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53800" y="2483639"/>
            <a:ext cx="2207493" cy="369332"/>
          </a:xfrm>
          <a:prstGeom prst="rect">
            <a:avLst/>
          </a:prstGeom>
          <a:noFill/>
        </p:spPr>
        <p:txBody>
          <a:bodyPr wrap="square" rtlCol="0">
            <a:spAutoFit/>
          </a:bodyPr>
          <a:lstStyle/>
          <a:p>
            <a:r>
              <a:rPr lang="en-US" dirty="0" smtClean="0"/>
              <a:t>Customer Data</a:t>
            </a:r>
            <a:endParaRPr lang="en-US" dirty="0"/>
          </a:p>
        </p:txBody>
      </p:sp>
      <p:sp>
        <p:nvSpPr>
          <p:cNvPr id="65" name="Can 64"/>
          <p:cNvSpPr/>
          <p:nvPr/>
        </p:nvSpPr>
        <p:spPr>
          <a:xfrm>
            <a:off x="425130" y="1471071"/>
            <a:ext cx="425474" cy="572307"/>
          </a:xfrm>
          <a:prstGeom prst="can">
            <a:avLst>
              <a:gd name="adj" fmla="val 19612"/>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mtClean="0"/>
          </a:p>
          <a:p>
            <a:pPr algn="ctr"/>
            <a:endParaRPr lang="en-US" dirty="0"/>
          </a:p>
        </p:txBody>
      </p:sp>
      <p:sp>
        <p:nvSpPr>
          <p:cNvPr id="43" name="Title 2"/>
          <p:cNvSpPr txBox="1">
            <a:spLocks/>
          </p:cNvSpPr>
          <p:nvPr/>
        </p:nvSpPr>
        <p:spPr bwMode="auto">
          <a:xfrm>
            <a:off x="530344" y="360428"/>
            <a:ext cx="11388513" cy="63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733" b="0" i="0">
                <a:solidFill>
                  <a:schemeClr val="tx1"/>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189" algn="l" rtl="0" eaLnBrk="1" fontAlgn="base" hangingPunct="1">
              <a:spcBef>
                <a:spcPct val="0"/>
              </a:spcBef>
              <a:spcAft>
                <a:spcPct val="0"/>
              </a:spcAft>
              <a:defRPr sz="2200">
                <a:solidFill>
                  <a:schemeClr val="tx1"/>
                </a:solidFill>
                <a:latin typeface="Arial" charset="0"/>
                <a:ea typeface="ＭＳ Ｐゴシック" charset="0"/>
              </a:defRPr>
            </a:lvl6pPr>
            <a:lvl7pPr marL="914377" algn="l" rtl="0" eaLnBrk="1" fontAlgn="base" hangingPunct="1">
              <a:spcBef>
                <a:spcPct val="0"/>
              </a:spcBef>
              <a:spcAft>
                <a:spcPct val="0"/>
              </a:spcAft>
              <a:defRPr sz="2200">
                <a:solidFill>
                  <a:schemeClr val="tx1"/>
                </a:solidFill>
                <a:latin typeface="Arial" charset="0"/>
                <a:ea typeface="ＭＳ Ｐゴシック" charset="0"/>
              </a:defRPr>
            </a:lvl7pPr>
            <a:lvl8pPr marL="1371566" algn="l" rtl="0" eaLnBrk="1" fontAlgn="base" hangingPunct="1">
              <a:spcBef>
                <a:spcPct val="0"/>
              </a:spcBef>
              <a:spcAft>
                <a:spcPct val="0"/>
              </a:spcAft>
              <a:defRPr sz="2200">
                <a:solidFill>
                  <a:schemeClr val="tx1"/>
                </a:solidFill>
                <a:latin typeface="Arial" charset="0"/>
                <a:ea typeface="ＭＳ Ｐゴシック" charset="0"/>
              </a:defRPr>
            </a:lvl8pPr>
            <a:lvl9pPr marL="1828754"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3200" dirty="0" smtClean="0"/>
              <a:t>Step #3 – Put it together with Node-RED</a:t>
            </a:r>
            <a:endParaRPr lang="en-US" sz="3200" kern="0" dirty="0"/>
          </a:p>
        </p:txBody>
      </p:sp>
      <p:pic>
        <p:nvPicPr>
          <p:cNvPr id="31" name="Picture 30"/>
          <p:cNvPicPr>
            <a:picLocks noChangeAspect="1"/>
          </p:cNvPicPr>
          <p:nvPr/>
        </p:nvPicPr>
        <p:blipFill>
          <a:blip r:embed="rId4"/>
          <a:stretch>
            <a:fillRect/>
          </a:stretch>
        </p:blipFill>
        <p:spPr>
          <a:xfrm>
            <a:off x="979250" y="1446373"/>
            <a:ext cx="710132" cy="710132"/>
          </a:xfrm>
          <a:prstGeom prst="rect">
            <a:avLst/>
          </a:prstGeom>
        </p:spPr>
      </p:pic>
      <p:sp>
        <p:nvSpPr>
          <p:cNvPr id="153" name="Can 152"/>
          <p:cNvSpPr/>
          <p:nvPr/>
        </p:nvSpPr>
        <p:spPr>
          <a:xfrm>
            <a:off x="608938" y="1797444"/>
            <a:ext cx="425474" cy="572307"/>
          </a:xfrm>
          <a:prstGeom prst="can">
            <a:avLst>
              <a:gd name="adj" fmla="val 19612"/>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mtClean="0"/>
          </a:p>
          <a:p>
            <a:pPr algn="ctr"/>
            <a:endParaRPr lang="en-US" dirty="0"/>
          </a:p>
        </p:txBody>
      </p:sp>
      <p:pic>
        <p:nvPicPr>
          <p:cNvPr id="42" name="Picture 41"/>
          <p:cNvPicPr>
            <a:picLocks noChangeAspect="1"/>
          </p:cNvPicPr>
          <p:nvPr/>
        </p:nvPicPr>
        <p:blipFill>
          <a:blip r:embed="rId5"/>
          <a:stretch>
            <a:fillRect/>
          </a:stretch>
        </p:blipFill>
        <p:spPr>
          <a:xfrm>
            <a:off x="6526127" y="1564927"/>
            <a:ext cx="763452" cy="763452"/>
          </a:xfrm>
          <a:prstGeom prst="rect">
            <a:avLst/>
          </a:prstGeom>
        </p:spPr>
      </p:pic>
      <p:sp>
        <p:nvSpPr>
          <p:cNvPr id="64" name="TextBox 63"/>
          <p:cNvSpPr txBox="1"/>
          <p:nvPr/>
        </p:nvSpPr>
        <p:spPr>
          <a:xfrm>
            <a:off x="5986806" y="2701022"/>
            <a:ext cx="1998919" cy="646331"/>
          </a:xfrm>
          <a:prstGeom prst="rect">
            <a:avLst/>
          </a:prstGeom>
          <a:noFill/>
        </p:spPr>
        <p:txBody>
          <a:bodyPr wrap="square" rtlCol="0">
            <a:spAutoFit/>
          </a:bodyPr>
          <a:lstStyle/>
          <a:p>
            <a:pPr algn="ctr"/>
            <a:r>
              <a:rPr lang="en-US" dirty="0" smtClean="0"/>
              <a:t>Watson Machine Learning</a:t>
            </a:r>
            <a:endParaRPr lang="en-US" dirty="0"/>
          </a:p>
        </p:txBody>
      </p:sp>
      <p:grpSp>
        <p:nvGrpSpPr>
          <p:cNvPr id="70" name="Group 69"/>
          <p:cNvGrpSpPr>
            <a:grpSpLocks noChangeAspect="1"/>
          </p:cNvGrpSpPr>
          <p:nvPr/>
        </p:nvGrpSpPr>
        <p:grpSpPr bwMode="auto">
          <a:xfrm>
            <a:off x="4592257" y="1336358"/>
            <a:ext cx="725788" cy="1112892"/>
            <a:chOff x="2143" y="1105"/>
            <a:chExt cx="406" cy="646"/>
          </a:xfrm>
          <a:solidFill>
            <a:srgbClr val="0070C0">
              <a:lumMod val="75000"/>
            </a:srgbClr>
          </a:solidFill>
        </p:grpSpPr>
        <p:sp>
          <p:nvSpPr>
            <p:cNvPr id="71" name="Freeform 70"/>
            <p:cNvSpPr>
              <a:spLocks/>
            </p:cNvSpPr>
            <p:nvPr/>
          </p:nvSpPr>
          <p:spPr bwMode="auto">
            <a:xfrm>
              <a:off x="2143" y="1105"/>
              <a:ext cx="406" cy="485"/>
            </a:xfrm>
            <a:custGeom>
              <a:avLst/>
              <a:gdLst>
                <a:gd name="T0" fmla="*/ 123 w 246"/>
                <a:gd name="T1" fmla="*/ 0 h 295"/>
                <a:gd name="T2" fmla="*/ 0 w 246"/>
                <a:gd name="T3" fmla="*/ 124 h 295"/>
                <a:gd name="T4" fmla="*/ 41 w 246"/>
                <a:gd name="T5" fmla="*/ 216 h 295"/>
                <a:gd name="T6" fmla="*/ 76 w 246"/>
                <a:gd name="T7" fmla="*/ 289 h 295"/>
                <a:gd name="T8" fmla="*/ 76 w 246"/>
                <a:gd name="T9" fmla="*/ 295 h 295"/>
                <a:gd name="T10" fmla="*/ 170 w 246"/>
                <a:gd name="T11" fmla="*/ 295 h 295"/>
                <a:gd name="T12" fmla="*/ 170 w 246"/>
                <a:gd name="T13" fmla="*/ 289 h 295"/>
                <a:gd name="T14" fmla="*/ 205 w 246"/>
                <a:gd name="T15" fmla="*/ 216 h 295"/>
                <a:gd name="T16" fmla="*/ 246 w 246"/>
                <a:gd name="T17" fmla="*/ 124 h 295"/>
                <a:gd name="T18" fmla="*/ 123 w 246"/>
                <a:gd name="T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95">
                  <a:moveTo>
                    <a:pt x="123" y="0"/>
                  </a:moveTo>
                  <a:cubicBezTo>
                    <a:pt x="55" y="0"/>
                    <a:pt x="0" y="56"/>
                    <a:pt x="0" y="124"/>
                  </a:cubicBezTo>
                  <a:cubicBezTo>
                    <a:pt x="0" y="158"/>
                    <a:pt x="17" y="191"/>
                    <a:pt x="41" y="216"/>
                  </a:cubicBezTo>
                  <a:cubicBezTo>
                    <a:pt x="69" y="245"/>
                    <a:pt x="76" y="265"/>
                    <a:pt x="76" y="289"/>
                  </a:cubicBezTo>
                  <a:cubicBezTo>
                    <a:pt x="76" y="295"/>
                    <a:pt x="76" y="295"/>
                    <a:pt x="76" y="295"/>
                  </a:cubicBezTo>
                  <a:cubicBezTo>
                    <a:pt x="170" y="295"/>
                    <a:pt x="170" y="295"/>
                    <a:pt x="170" y="295"/>
                  </a:cubicBezTo>
                  <a:cubicBezTo>
                    <a:pt x="170" y="289"/>
                    <a:pt x="170" y="289"/>
                    <a:pt x="170" y="289"/>
                  </a:cubicBezTo>
                  <a:cubicBezTo>
                    <a:pt x="170" y="265"/>
                    <a:pt x="177" y="245"/>
                    <a:pt x="205" y="216"/>
                  </a:cubicBezTo>
                  <a:cubicBezTo>
                    <a:pt x="229" y="191"/>
                    <a:pt x="246" y="158"/>
                    <a:pt x="246" y="124"/>
                  </a:cubicBezTo>
                  <a:cubicBezTo>
                    <a:pt x="246" y="56"/>
                    <a:pt x="191" y="0"/>
                    <a:pt x="123" y="0"/>
                  </a:cubicBezTo>
                </a:path>
              </a:pathLst>
            </a:custGeom>
            <a:noFill/>
            <a:ln w="15875" cap="rnd">
              <a:solidFill>
                <a:srgbClr val="FFFFFF"/>
              </a:solidFill>
              <a:prstDash val="solid"/>
              <a:round/>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3" name="Line 32"/>
            <p:cNvSpPr>
              <a:spLocks noChangeShapeType="1"/>
            </p:cNvSpPr>
            <p:nvPr/>
          </p:nvSpPr>
          <p:spPr bwMode="auto">
            <a:xfrm>
              <a:off x="2268" y="1644"/>
              <a:ext cx="15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4" name="Line 33"/>
            <p:cNvSpPr>
              <a:spLocks noChangeShapeType="1"/>
            </p:cNvSpPr>
            <p:nvPr/>
          </p:nvSpPr>
          <p:spPr bwMode="auto">
            <a:xfrm>
              <a:off x="2268" y="1697"/>
              <a:ext cx="15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5" name="Line 34"/>
            <p:cNvSpPr>
              <a:spLocks noChangeShapeType="1"/>
            </p:cNvSpPr>
            <p:nvPr/>
          </p:nvSpPr>
          <p:spPr bwMode="auto">
            <a:xfrm>
              <a:off x="2298" y="1751"/>
              <a:ext cx="9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6" name="Freeform 75"/>
            <p:cNvSpPr>
              <a:spLocks/>
            </p:cNvSpPr>
            <p:nvPr/>
          </p:nvSpPr>
          <p:spPr bwMode="auto">
            <a:xfrm>
              <a:off x="2211" y="1176"/>
              <a:ext cx="270" cy="271"/>
            </a:xfrm>
            <a:custGeom>
              <a:avLst/>
              <a:gdLst>
                <a:gd name="T0" fmla="*/ 164 w 164"/>
                <a:gd name="T1" fmla="*/ 73 h 165"/>
                <a:gd name="T2" fmla="*/ 148 w 164"/>
                <a:gd name="T3" fmla="*/ 66 h 165"/>
                <a:gd name="T4" fmla="*/ 138 w 164"/>
                <a:gd name="T5" fmla="*/ 55 h 165"/>
                <a:gd name="T6" fmla="*/ 147 w 164"/>
                <a:gd name="T7" fmla="*/ 41 h 165"/>
                <a:gd name="T8" fmla="*/ 134 w 164"/>
                <a:gd name="T9" fmla="*/ 18 h 165"/>
                <a:gd name="T10" fmla="*/ 117 w 164"/>
                <a:gd name="T11" fmla="*/ 25 h 165"/>
                <a:gd name="T12" fmla="*/ 103 w 164"/>
                <a:gd name="T13" fmla="*/ 23 h 165"/>
                <a:gd name="T14" fmla="*/ 98 w 164"/>
                <a:gd name="T15" fmla="*/ 7 h 165"/>
                <a:gd name="T16" fmla="*/ 73 w 164"/>
                <a:gd name="T17" fmla="*/ 0 h 165"/>
                <a:gd name="T18" fmla="*/ 66 w 164"/>
                <a:gd name="T19" fmla="*/ 17 h 165"/>
                <a:gd name="T20" fmla="*/ 55 w 164"/>
                <a:gd name="T21" fmla="*/ 26 h 165"/>
                <a:gd name="T22" fmla="*/ 40 w 164"/>
                <a:gd name="T23" fmla="*/ 18 h 165"/>
                <a:gd name="T24" fmla="*/ 17 w 164"/>
                <a:gd name="T25" fmla="*/ 31 h 165"/>
                <a:gd name="T26" fmla="*/ 24 w 164"/>
                <a:gd name="T27" fmla="*/ 48 h 165"/>
                <a:gd name="T28" fmla="*/ 23 w 164"/>
                <a:gd name="T29" fmla="*/ 62 h 165"/>
                <a:gd name="T30" fmla="*/ 7 w 164"/>
                <a:gd name="T31" fmla="*/ 66 h 165"/>
                <a:gd name="T32" fmla="*/ 0 w 164"/>
                <a:gd name="T33" fmla="*/ 92 h 165"/>
                <a:gd name="T34" fmla="*/ 17 w 164"/>
                <a:gd name="T35" fmla="*/ 99 h 165"/>
                <a:gd name="T36" fmla="*/ 26 w 164"/>
                <a:gd name="T37" fmla="*/ 110 h 165"/>
                <a:gd name="T38" fmla="*/ 17 w 164"/>
                <a:gd name="T39" fmla="*/ 124 h 165"/>
                <a:gd name="T40" fmla="*/ 31 w 164"/>
                <a:gd name="T41" fmla="*/ 147 h 165"/>
                <a:gd name="T42" fmla="*/ 47 w 164"/>
                <a:gd name="T43" fmla="*/ 140 h 165"/>
                <a:gd name="T44" fmla="*/ 62 w 164"/>
                <a:gd name="T45" fmla="*/ 142 h 165"/>
                <a:gd name="T46" fmla="*/ 66 w 164"/>
                <a:gd name="T47" fmla="*/ 158 h 165"/>
                <a:gd name="T48" fmla="*/ 92 w 164"/>
                <a:gd name="T49" fmla="*/ 165 h 165"/>
                <a:gd name="T50" fmla="*/ 98 w 164"/>
                <a:gd name="T51" fmla="*/ 148 h 165"/>
                <a:gd name="T52" fmla="*/ 110 w 164"/>
                <a:gd name="T53" fmla="*/ 139 h 165"/>
                <a:gd name="T54" fmla="*/ 124 w 164"/>
                <a:gd name="T55" fmla="*/ 147 h 165"/>
                <a:gd name="T56" fmla="*/ 147 w 164"/>
                <a:gd name="T57" fmla="*/ 134 h 165"/>
                <a:gd name="T58" fmla="*/ 140 w 164"/>
                <a:gd name="T59" fmla="*/ 117 h 165"/>
                <a:gd name="T60" fmla="*/ 141 w 164"/>
                <a:gd name="T61" fmla="*/ 103 h 165"/>
                <a:gd name="T62" fmla="*/ 158 w 164"/>
                <a:gd name="T63" fmla="*/ 9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65">
                  <a:moveTo>
                    <a:pt x="164" y="92"/>
                  </a:moveTo>
                  <a:cubicBezTo>
                    <a:pt x="164" y="73"/>
                    <a:pt x="164" y="73"/>
                    <a:pt x="164" y="73"/>
                  </a:cubicBezTo>
                  <a:cubicBezTo>
                    <a:pt x="164" y="69"/>
                    <a:pt x="161" y="66"/>
                    <a:pt x="158" y="66"/>
                  </a:cubicBezTo>
                  <a:cubicBezTo>
                    <a:pt x="148" y="66"/>
                    <a:pt x="148" y="66"/>
                    <a:pt x="148" y="66"/>
                  </a:cubicBezTo>
                  <a:cubicBezTo>
                    <a:pt x="145" y="66"/>
                    <a:pt x="142" y="65"/>
                    <a:pt x="141" y="62"/>
                  </a:cubicBezTo>
                  <a:cubicBezTo>
                    <a:pt x="138" y="55"/>
                    <a:pt x="138" y="55"/>
                    <a:pt x="138" y="55"/>
                  </a:cubicBezTo>
                  <a:cubicBezTo>
                    <a:pt x="137" y="52"/>
                    <a:pt x="138" y="50"/>
                    <a:pt x="140" y="48"/>
                  </a:cubicBezTo>
                  <a:cubicBezTo>
                    <a:pt x="147" y="41"/>
                    <a:pt x="147" y="41"/>
                    <a:pt x="147" y="41"/>
                  </a:cubicBezTo>
                  <a:cubicBezTo>
                    <a:pt x="150" y="38"/>
                    <a:pt x="150" y="34"/>
                    <a:pt x="147" y="31"/>
                  </a:cubicBezTo>
                  <a:cubicBezTo>
                    <a:pt x="134" y="18"/>
                    <a:pt x="134" y="18"/>
                    <a:pt x="134" y="18"/>
                  </a:cubicBezTo>
                  <a:cubicBezTo>
                    <a:pt x="131" y="15"/>
                    <a:pt x="127" y="15"/>
                    <a:pt x="124" y="18"/>
                  </a:cubicBezTo>
                  <a:cubicBezTo>
                    <a:pt x="117" y="25"/>
                    <a:pt x="117" y="25"/>
                    <a:pt x="117" y="25"/>
                  </a:cubicBezTo>
                  <a:cubicBezTo>
                    <a:pt x="115" y="27"/>
                    <a:pt x="112" y="27"/>
                    <a:pt x="110" y="26"/>
                  </a:cubicBezTo>
                  <a:cubicBezTo>
                    <a:pt x="103" y="23"/>
                    <a:pt x="103" y="23"/>
                    <a:pt x="103" y="23"/>
                  </a:cubicBezTo>
                  <a:cubicBezTo>
                    <a:pt x="100" y="22"/>
                    <a:pt x="98" y="20"/>
                    <a:pt x="98" y="17"/>
                  </a:cubicBezTo>
                  <a:cubicBezTo>
                    <a:pt x="98" y="7"/>
                    <a:pt x="98" y="7"/>
                    <a:pt x="98" y="7"/>
                  </a:cubicBezTo>
                  <a:cubicBezTo>
                    <a:pt x="98" y="3"/>
                    <a:pt x="95" y="0"/>
                    <a:pt x="92" y="0"/>
                  </a:cubicBezTo>
                  <a:cubicBezTo>
                    <a:pt x="73" y="0"/>
                    <a:pt x="73" y="0"/>
                    <a:pt x="73" y="0"/>
                  </a:cubicBezTo>
                  <a:cubicBezTo>
                    <a:pt x="69" y="0"/>
                    <a:pt x="66" y="3"/>
                    <a:pt x="66" y="7"/>
                  </a:cubicBezTo>
                  <a:cubicBezTo>
                    <a:pt x="66" y="17"/>
                    <a:pt x="66" y="17"/>
                    <a:pt x="66" y="17"/>
                  </a:cubicBezTo>
                  <a:cubicBezTo>
                    <a:pt x="66" y="20"/>
                    <a:pt x="64" y="22"/>
                    <a:pt x="62" y="23"/>
                  </a:cubicBezTo>
                  <a:cubicBezTo>
                    <a:pt x="55" y="26"/>
                    <a:pt x="55" y="26"/>
                    <a:pt x="55" y="26"/>
                  </a:cubicBezTo>
                  <a:cubicBezTo>
                    <a:pt x="52" y="27"/>
                    <a:pt x="49" y="27"/>
                    <a:pt x="47" y="25"/>
                  </a:cubicBezTo>
                  <a:cubicBezTo>
                    <a:pt x="40" y="18"/>
                    <a:pt x="40" y="18"/>
                    <a:pt x="40" y="18"/>
                  </a:cubicBezTo>
                  <a:cubicBezTo>
                    <a:pt x="38" y="15"/>
                    <a:pt x="33" y="15"/>
                    <a:pt x="31" y="18"/>
                  </a:cubicBezTo>
                  <a:cubicBezTo>
                    <a:pt x="17" y="31"/>
                    <a:pt x="17" y="31"/>
                    <a:pt x="17" y="31"/>
                  </a:cubicBezTo>
                  <a:cubicBezTo>
                    <a:pt x="15" y="34"/>
                    <a:pt x="15" y="38"/>
                    <a:pt x="17" y="41"/>
                  </a:cubicBezTo>
                  <a:cubicBezTo>
                    <a:pt x="24" y="48"/>
                    <a:pt x="24" y="48"/>
                    <a:pt x="24" y="48"/>
                  </a:cubicBezTo>
                  <a:cubicBezTo>
                    <a:pt x="26" y="50"/>
                    <a:pt x="27" y="52"/>
                    <a:pt x="26" y="55"/>
                  </a:cubicBezTo>
                  <a:cubicBezTo>
                    <a:pt x="23" y="62"/>
                    <a:pt x="23" y="62"/>
                    <a:pt x="23" y="62"/>
                  </a:cubicBezTo>
                  <a:cubicBezTo>
                    <a:pt x="22" y="65"/>
                    <a:pt x="19" y="66"/>
                    <a:pt x="17" y="66"/>
                  </a:cubicBezTo>
                  <a:cubicBezTo>
                    <a:pt x="7" y="66"/>
                    <a:pt x="7" y="66"/>
                    <a:pt x="7" y="66"/>
                  </a:cubicBezTo>
                  <a:cubicBezTo>
                    <a:pt x="3" y="66"/>
                    <a:pt x="0" y="69"/>
                    <a:pt x="0" y="73"/>
                  </a:cubicBezTo>
                  <a:cubicBezTo>
                    <a:pt x="0" y="92"/>
                    <a:pt x="0" y="92"/>
                    <a:pt x="0" y="92"/>
                  </a:cubicBezTo>
                  <a:cubicBezTo>
                    <a:pt x="0" y="96"/>
                    <a:pt x="3" y="99"/>
                    <a:pt x="7" y="99"/>
                  </a:cubicBezTo>
                  <a:cubicBezTo>
                    <a:pt x="17" y="99"/>
                    <a:pt x="17" y="99"/>
                    <a:pt x="17" y="99"/>
                  </a:cubicBezTo>
                  <a:cubicBezTo>
                    <a:pt x="20" y="99"/>
                    <a:pt x="22" y="100"/>
                    <a:pt x="23" y="103"/>
                  </a:cubicBezTo>
                  <a:cubicBezTo>
                    <a:pt x="26" y="110"/>
                    <a:pt x="26" y="110"/>
                    <a:pt x="26" y="110"/>
                  </a:cubicBezTo>
                  <a:cubicBezTo>
                    <a:pt x="27" y="112"/>
                    <a:pt x="26" y="115"/>
                    <a:pt x="24" y="117"/>
                  </a:cubicBezTo>
                  <a:cubicBezTo>
                    <a:pt x="17" y="124"/>
                    <a:pt x="17" y="124"/>
                    <a:pt x="17" y="124"/>
                  </a:cubicBezTo>
                  <a:cubicBezTo>
                    <a:pt x="15" y="127"/>
                    <a:pt x="15" y="131"/>
                    <a:pt x="17" y="134"/>
                  </a:cubicBezTo>
                  <a:cubicBezTo>
                    <a:pt x="31" y="147"/>
                    <a:pt x="31" y="147"/>
                    <a:pt x="31" y="147"/>
                  </a:cubicBezTo>
                  <a:cubicBezTo>
                    <a:pt x="33" y="150"/>
                    <a:pt x="38" y="150"/>
                    <a:pt x="40" y="147"/>
                  </a:cubicBezTo>
                  <a:cubicBezTo>
                    <a:pt x="47" y="140"/>
                    <a:pt x="47" y="140"/>
                    <a:pt x="47" y="140"/>
                  </a:cubicBezTo>
                  <a:cubicBezTo>
                    <a:pt x="49" y="138"/>
                    <a:pt x="52" y="138"/>
                    <a:pt x="55" y="139"/>
                  </a:cubicBezTo>
                  <a:cubicBezTo>
                    <a:pt x="62" y="142"/>
                    <a:pt x="62" y="142"/>
                    <a:pt x="62" y="142"/>
                  </a:cubicBezTo>
                  <a:cubicBezTo>
                    <a:pt x="64" y="143"/>
                    <a:pt x="66" y="145"/>
                    <a:pt x="66" y="148"/>
                  </a:cubicBezTo>
                  <a:cubicBezTo>
                    <a:pt x="66" y="158"/>
                    <a:pt x="66" y="158"/>
                    <a:pt x="66" y="158"/>
                  </a:cubicBezTo>
                  <a:cubicBezTo>
                    <a:pt x="66" y="162"/>
                    <a:pt x="69" y="165"/>
                    <a:pt x="73" y="165"/>
                  </a:cubicBezTo>
                  <a:cubicBezTo>
                    <a:pt x="92" y="165"/>
                    <a:pt x="92" y="165"/>
                    <a:pt x="92" y="165"/>
                  </a:cubicBezTo>
                  <a:cubicBezTo>
                    <a:pt x="95" y="165"/>
                    <a:pt x="98" y="162"/>
                    <a:pt x="98" y="158"/>
                  </a:cubicBezTo>
                  <a:cubicBezTo>
                    <a:pt x="98" y="148"/>
                    <a:pt x="98" y="148"/>
                    <a:pt x="98" y="148"/>
                  </a:cubicBezTo>
                  <a:cubicBezTo>
                    <a:pt x="98" y="145"/>
                    <a:pt x="100" y="143"/>
                    <a:pt x="103" y="142"/>
                  </a:cubicBezTo>
                  <a:cubicBezTo>
                    <a:pt x="110" y="139"/>
                    <a:pt x="110" y="139"/>
                    <a:pt x="110" y="139"/>
                  </a:cubicBezTo>
                  <a:cubicBezTo>
                    <a:pt x="112" y="138"/>
                    <a:pt x="115" y="138"/>
                    <a:pt x="117" y="140"/>
                  </a:cubicBezTo>
                  <a:cubicBezTo>
                    <a:pt x="124" y="147"/>
                    <a:pt x="124" y="147"/>
                    <a:pt x="124" y="147"/>
                  </a:cubicBezTo>
                  <a:cubicBezTo>
                    <a:pt x="127" y="150"/>
                    <a:pt x="131" y="150"/>
                    <a:pt x="134" y="147"/>
                  </a:cubicBezTo>
                  <a:cubicBezTo>
                    <a:pt x="147" y="134"/>
                    <a:pt x="147" y="134"/>
                    <a:pt x="147" y="134"/>
                  </a:cubicBezTo>
                  <a:cubicBezTo>
                    <a:pt x="150" y="131"/>
                    <a:pt x="150" y="127"/>
                    <a:pt x="147" y="124"/>
                  </a:cubicBezTo>
                  <a:cubicBezTo>
                    <a:pt x="140" y="117"/>
                    <a:pt x="140" y="117"/>
                    <a:pt x="140" y="117"/>
                  </a:cubicBezTo>
                  <a:cubicBezTo>
                    <a:pt x="138" y="115"/>
                    <a:pt x="137" y="112"/>
                    <a:pt x="138" y="110"/>
                  </a:cubicBezTo>
                  <a:cubicBezTo>
                    <a:pt x="141" y="103"/>
                    <a:pt x="141" y="103"/>
                    <a:pt x="141" y="103"/>
                  </a:cubicBezTo>
                  <a:cubicBezTo>
                    <a:pt x="142" y="100"/>
                    <a:pt x="145" y="99"/>
                    <a:pt x="148" y="99"/>
                  </a:cubicBezTo>
                  <a:cubicBezTo>
                    <a:pt x="158" y="99"/>
                    <a:pt x="158" y="99"/>
                    <a:pt x="158" y="99"/>
                  </a:cubicBezTo>
                  <a:cubicBezTo>
                    <a:pt x="161" y="99"/>
                    <a:pt x="164" y="96"/>
                    <a:pt x="164" y="92"/>
                  </a:cubicBezTo>
                  <a:close/>
                </a:path>
              </a:pathLst>
            </a:custGeom>
            <a:noFill/>
            <a:ln w="15875" cap="rnd">
              <a:solidFill>
                <a:srgbClr val="FFFFFF"/>
              </a:solidFill>
              <a:prstDash val="solid"/>
              <a:round/>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grpSp>
      <p:sp>
        <p:nvSpPr>
          <p:cNvPr id="77" name="TextBox 76"/>
          <p:cNvSpPr txBox="1"/>
          <p:nvPr/>
        </p:nvSpPr>
        <p:spPr>
          <a:xfrm>
            <a:off x="3835419" y="2623128"/>
            <a:ext cx="2339708" cy="923330"/>
          </a:xfrm>
          <a:prstGeom prst="rect">
            <a:avLst/>
          </a:prstGeom>
          <a:noFill/>
        </p:spPr>
        <p:txBody>
          <a:bodyPr wrap="square" rtlCol="0">
            <a:spAutoFit/>
          </a:bodyPr>
          <a:lstStyle/>
          <a:p>
            <a:pPr algn="ctr"/>
            <a:r>
              <a:rPr lang="en-US" dirty="0" smtClean="0"/>
              <a:t>Fitness Class Recommendation Model</a:t>
            </a:r>
            <a:endParaRPr lang="en-US" dirty="0"/>
          </a:p>
        </p:txBody>
      </p:sp>
      <p:sp>
        <p:nvSpPr>
          <p:cNvPr id="78" name="Flowchart: Connector 23"/>
          <p:cNvSpPr/>
          <p:nvPr/>
        </p:nvSpPr>
        <p:spPr>
          <a:xfrm>
            <a:off x="8452694" y="1323637"/>
            <a:ext cx="1490839" cy="130080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RESTful </a:t>
            </a:r>
            <a:r>
              <a:rPr lang="en-US" sz="1200" smtClean="0"/>
              <a:t>Web Service</a:t>
            </a:r>
            <a:endParaRPr lang="en-US" sz="1200" dirty="0"/>
          </a:p>
        </p:txBody>
      </p:sp>
      <p:pic>
        <p:nvPicPr>
          <p:cNvPr id="80" name="Picture 79"/>
          <p:cNvPicPr>
            <a:picLocks noChangeAspect="1"/>
          </p:cNvPicPr>
          <p:nvPr/>
        </p:nvPicPr>
        <p:blipFill rotWithShape="1">
          <a:blip r:embed="rId3"/>
          <a:srcRect b="33443"/>
          <a:stretch/>
        </p:blipFill>
        <p:spPr>
          <a:xfrm>
            <a:off x="1010667" y="3546458"/>
            <a:ext cx="1453925" cy="1270080"/>
          </a:xfrm>
          <a:prstGeom prst="rect">
            <a:avLst/>
          </a:prstGeom>
        </p:spPr>
      </p:pic>
      <p:pic>
        <p:nvPicPr>
          <p:cNvPr id="15" name="Picture 14"/>
          <p:cNvPicPr>
            <a:picLocks noChangeAspect="1"/>
          </p:cNvPicPr>
          <p:nvPr/>
        </p:nvPicPr>
        <p:blipFill>
          <a:blip r:embed="rId6"/>
          <a:stretch>
            <a:fillRect/>
          </a:stretch>
        </p:blipFill>
        <p:spPr>
          <a:xfrm>
            <a:off x="1312711" y="3758846"/>
            <a:ext cx="850423" cy="850423"/>
          </a:xfrm>
          <a:prstGeom prst="rect">
            <a:avLst/>
          </a:prstGeom>
        </p:spPr>
      </p:pic>
      <p:sp>
        <p:nvSpPr>
          <p:cNvPr id="82" name="TextBox 81"/>
          <p:cNvSpPr txBox="1"/>
          <p:nvPr/>
        </p:nvSpPr>
        <p:spPr>
          <a:xfrm>
            <a:off x="765938" y="5028926"/>
            <a:ext cx="1998919" cy="646331"/>
          </a:xfrm>
          <a:prstGeom prst="rect">
            <a:avLst/>
          </a:prstGeom>
          <a:noFill/>
        </p:spPr>
        <p:txBody>
          <a:bodyPr wrap="square" rtlCol="0">
            <a:spAutoFit/>
          </a:bodyPr>
          <a:lstStyle/>
          <a:p>
            <a:pPr algn="ctr"/>
            <a:r>
              <a:rPr lang="en-US" dirty="0" smtClean="0"/>
              <a:t>Watson Conversation</a:t>
            </a:r>
            <a:endParaRPr lang="en-US"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2314" y="3546538"/>
            <a:ext cx="1270000" cy="1270000"/>
          </a:xfrm>
          <a:prstGeom prst="rect">
            <a:avLst/>
          </a:prstGeom>
        </p:spPr>
      </p:pic>
      <p:sp>
        <p:nvSpPr>
          <p:cNvPr id="90" name="TextBox 89"/>
          <p:cNvSpPr txBox="1"/>
          <p:nvPr/>
        </p:nvSpPr>
        <p:spPr>
          <a:xfrm>
            <a:off x="3126905" y="4982759"/>
            <a:ext cx="1998919" cy="369332"/>
          </a:xfrm>
          <a:prstGeom prst="rect">
            <a:avLst/>
          </a:prstGeom>
          <a:noFill/>
        </p:spPr>
        <p:txBody>
          <a:bodyPr wrap="square" rtlCol="0">
            <a:spAutoFit/>
          </a:bodyPr>
          <a:lstStyle/>
          <a:p>
            <a:pPr algn="ctr"/>
            <a:r>
              <a:rPr lang="en-US" dirty="0" smtClean="0"/>
              <a:t>Trained </a:t>
            </a:r>
            <a:r>
              <a:rPr lang="en-US" dirty="0" err="1" smtClean="0"/>
              <a:t>Chatbot</a:t>
            </a:r>
            <a:endParaRPr lang="en-US" dirty="0"/>
          </a:p>
        </p:txBody>
      </p:sp>
      <p:sp>
        <p:nvSpPr>
          <p:cNvPr id="92" name="Flowchart: Connector 23"/>
          <p:cNvSpPr/>
          <p:nvPr/>
        </p:nvSpPr>
        <p:spPr>
          <a:xfrm>
            <a:off x="5949970" y="3586367"/>
            <a:ext cx="1490839" cy="130080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RESTful </a:t>
            </a:r>
            <a:r>
              <a:rPr lang="en-US" sz="1200" smtClean="0"/>
              <a:t>Web Service</a:t>
            </a:r>
            <a:endParaRPr lang="en-US" sz="1200" dirty="0"/>
          </a:p>
        </p:txBody>
      </p:sp>
      <p:pic>
        <p:nvPicPr>
          <p:cNvPr id="22" name="Picture 21"/>
          <p:cNvPicPr>
            <a:picLocks noChangeAspect="1"/>
          </p:cNvPicPr>
          <p:nvPr/>
        </p:nvPicPr>
        <p:blipFill>
          <a:blip r:embed="rId8"/>
          <a:stretch>
            <a:fillRect/>
          </a:stretch>
        </p:blipFill>
        <p:spPr>
          <a:xfrm>
            <a:off x="8840108" y="3161888"/>
            <a:ext cx="2149766" cy="2149766"/>
          </a:xfrm>
          <a:prstGeom prst="rect">
            <a:avLst/>
          </a:prstGeom>
        </p:spPr>
      </p:pic>
      <p:cxnSp>
        <p:nvCxnSpPr>
          <p:cNvPr id="27" name="Straight Arrow Connector 26"/>
          <p:cNvCxnSpPr>
            <a:stCxn id="92" idx="6"/>
            <a:endCxn id="22" idx="1"/>
          </p:cNvCxnSpPr>
          <p:nvPr/>
        </p:nvCxnSpPr>
        <p:spPr>
          <a:xfrm flipV="1">
            <a:off x="7440809" y="4236771"/>
            <a:ext cx="1399299" cy="1"/>
          </a:xfrm>
          <a:prstGeom prst="straightConnector1">
            <a:avLst/>
          </a:prstGeom>
          <a:ln w="635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78" idx="5"/>
            <a:endCxn id="22" idx="0"/>
          </p:cNvCxnSpPr>
          <p:nvPr/>
        </p:nvCxnSpPr>
        <p:spPr>
          <a:xfrm>
            <a:off x="9725205" y="2433947"/>
            <a:ext cx="189786" cy="727941"/>
          </a:xfrm>
          <a:prstGeom prst="straightConnector1">
            <a:avLst/>
          </a:prstGeom>
          <a:ln w="63500">
            <a:headEnd type="triangle"/>
            <a:tailEnd type="triangle"/>
          </a:ln>
          <a:effectLst>
            <a:outerShdw blurRad="40000" dist="20000" dir="5400000" rotWithShape="0">
              <a:srgbClr val="000000">
                <a:alpha val="38000"/>
              </a:srgbClr>
            </a:outerShdw>
            <a:softEdge rad="0"/>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9382430" y="5311654"/>
            <a:ext cx="2492910" cy="646331"/>
          </a:xfrm>
          <a:prstGeom prst="rect">
            <a:avLst/>
          </a:prstGeom>
          <a:noFill/>
        </p:spPr>
        <p:txBody>
          <a:bodyPr wrap="square" rtlCol="0">
            <a:spAutoFit/>
          </a:bodyPr>
          <a:lstStyle/>
          <a:p>
            <a:pPr algn="ctr"/>
            <a:r>
              <a:rPr lang="en-US" dirty="0" smtClean="0"/>
              <a:t>Node-RED </a:t>
            </a:r>
          </a:p>
          <a:p>
            <a:pPr algn="ctr"/>
            <a:r>
              <a:rPr lang="en-US" dirty="0" smtClean="0"/>
              <a:t>Web Application</a:t>
            </a:r>
            <a:endParaRPr lang="en-US" dirty="0"/>
          </a:p>
        </p:txBody>
      </p:sp>
      <p:pic>
        <p:nvPicPr>
          <p:cNvPr id="112" name="Picture 1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6717" y="4674555"/>
            <a:ext cx="1074478" cy="1074478"/>
          </a:xfrm>
          <a:prstGeom prst="rect">
            <a:avLst/>
          </a:prstGeom>
        </p:spPr>
      </p:pic>
      <p:pic>
        <p:nvPicPr>
          <p:cNvPr id="115" name="Picture 114"/>
          <p:cNvPicPr>
            <a:picLocks noChangeAspect="1"/>
          </p:cNvPicPr>
          <p:nvPr/>
        </p:nvPicPr>
        <p:blipFill>
          <a:blip r:embed="rId10"/>
          <a:stretch>
            <a:fillRect/>
          </a:stretch>
        </p:blipFill>
        <p:spPr>
          <a:xfrm>
            <a:off x="8169116" y="2885519"/>
            <a:ext cx="1559418" cy="935651"/>
          </a:xfrm>
          <a:prstGeom prst="rect">
            <a:avLst/>
          </a:prstGeom>
        </p:spPr>
      </p:pic>
      <p:pic>
        <p:nvPicPr>
          <p:cNvPr id="40" name="Picture 39"/>
          <p:cNvPicPr>
            <a:picLocks noChangeAspect="1"/>
          </p:cNvPicPr>
          <p:nvPr/>
        </p:nvPicPr>
        <p:blipFill rotWithShape="1">
          <a:blip r:embed="rId3"/>
          <a:srcRect b="33443"/>
          <a:stretch/>
        </p:blipFill>
        <p:spPr>
          <a:xfrm>
            <a:off x="2433719" y="1260732"/>
            <a:ext cx="1453925" cy="1270080"/>
          </a:xfrm>
          <a:prstGeom prst="rect">
            <a:avLst/>
          </a:prstGeom>
        </p:spPr>
      </p:pic>
      <p:sp>
        <p:nvSpPr>
          <p:cNvPr id="45" name="Rectangle 44"/>
          <p:cNvSpPr/>
          <p:nvPr/>
        </p:nvSpPr>
        <p:spPr>
          <a:xfrm>
            <a:off x="2823741" y="1555274"/>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11"/>
          <a:stretch>
            <a:fillRect/>
          </a:stretch>
        </p:blipFill>
        <p:spPr>
          <a:xfrm>
            <a:off x="2725623" y="1699967"/>
            <a:ext cx="907451" cy="385139"/>
          </a:xfrm>
          <a:prstGeom prst="rect">
            <a:avLst/>
          </a:prstGeom>
          <a:effectLst>
            <a:softEdge rad="0"/>
          </a:effectLst>
        </p:spPr>
      </p:pic>
      <p:sp>
        <p:nvSpPr>
          <p:cNvPr id="47" name="TextBox 46"/>
          <p:cNvSpPr txBox="1"/>
          <p:nvPr/>
        </p:nvSpPr>
        <p:spPr>
          <a:xfrm>
            <a:off x="2161221" y="2668305"/>
            <a:ext cx="1998919" cy="646331"/>
          </a:xfrm>
          <a:prstGeom prst="rect">
            <a:avLst/>
          </a:prstGeom>
          <a:noFill/>
        </p:spPr>
        <p:txBody>
          <a:bodyPr wrap="square" rtlCol="0">
            <a:spAutoFit/>
          </a:bodyPr>
          <a:lstStyle/>
          <a:p>
            <a:pPr algn="ctr"/>
            <a:r>
              <a:rPr lang="en-US" dirty="0" smtClean="0"/>
              <a:t>Data Science Experience</a:t>
            </a:r>
            <a:endParaRPr lang="en-US" dirty="0"/>
          </a:p>
        </p:txBody>
      </p:sp>
      <p:cxnSp>
        <p:nvCxnSpPr>
          <p:cNvPr id="8" name="Straight Arrow Connector 7"/>
          <p:cNvCxnSpPr/>
          <p:nvPr/>
        </p:nvCxnSpPr>
        <p:spPr>
          <a:xfrm>
            <a:off x="1891494" y="1892535"/>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061033" y="1900228"/>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5547485" y="1918606"/>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7822835" y="1961619"/>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703230" y="4179932"/>
            <a:ext cx="628573" cy="156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940092" y="4236771"/>
            <a:ext cx="566181"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718594" y="5771401"/>
            <a:ext cx="4009030" cy="93180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12"/>
          <a:stretch>
            <a:fillRect/>
          </a:stretch>
        </p:blipFill>
        <p:spPr>
          <a:xfrm>
            <a:off x="3809882" y="5466942"/>
            <a:ext cx="3810000" cy="1473200"/>
          </a:xfrm>
          <a:prstGeom prst="rect">
            <a:avLst/>
          </a:prstGeom>
        </p:spPr>
      </p:pic>
    </p:spTree>
    <p:extLst>
      <p:ext uri="{BB962C8B-B14F-4D97-AF65-F5344CB8AC3E}">
        <p14:creationId xmlns:p14="http://schemas.microsoft.com/office/powerpoint/2010/main" val="12434057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3"/>
          <a:srcRect b="33443"/>
          <a:stretch/>
        </p:blipFill>
        <p:spPr>
          <a:xfrm>
            <a:off x="6175127" y="1327342"/>
            <a:ext cx="1453925" cy="1270080"/>
          </a:xfrm>
          <a:prstGeom prst="rect">
            <a:avLst/>
          </a:prstGeom>
        </p:spPr>
      </p:pic>
      <p:sp>
        <p:nvSpPr>
          <p:cNvPr id="44" name="Rectangle 43"/>
          <p:cNvSpPr/>
          <p:nvPr/>
        </p:nvSpPr>
        <p:spPr>
          <a:xfrm>
            <a:off x="6549558" y="1607189"/>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53800" y="2483639"/>
            <a:ext cx="2207493" cy="369332"/>
          </a:xfrm>
          <a:prstGeom prst="rect">
            <a:avLst/>
          </a:prstGeom>
          <a:noFill/>
        </p:spPr>
        <p:txBody>
          <a:bodyPr wrap="square" rtlCol="0">
            <a:spAutoFit/>
          </a:bodyPr>
          <a:lstStyle/>
          <a:p>
            <a:r>
              <a:rPr lang="en-US" dirty="0" smtClean="0"/>
              <a:t>Customer Data</a:t>
            </a:r>
            <a:endParaRPr lang="en-US" dirty="0"/>
          </a:p>
        </p:txBody>
      </p:sp>
      <p:sp>
        <p:nvSpPr>
          <p:cNvPr id="65" name="Can 64"/>
          <p:cNvSpPr/>
          <p:nvPr/>
        </p:nvSpPr>
        <p:spPr>
          <a:xfrm>
            <a:off x="425130" y="1471071"/>
            <a:ext cx="425474" cy="572307"/>
          </a:xfrm>
          <a:prstGeom prst="can">
            <a:avLst>
              <a:gd name="adj" fmla="val 19612"/>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mtClean="0"/>
          </a:p>
          <a:p>
            <a:pPr algn="ctr"/>
            <a:endParaRPr lang="en-US" dirty="0"/>
          </a:p>
        </p:txBody>
      </p:sp>
      <p:sp>
        <p:nvSpPr>
          <p:cNvPr id="43" name="Title 2"/>
          <p:cNvSpPr txBox="1">
            <a:spLocks/>
          </p:cNvSpPr>
          <p:nvPr/>
        </p:nvSpPr>
        <p:spPr bwMode="auto">
          <a:xfrm>
            <a:off x="530344" y="360428"/>
            <a:ext cx="11388513" cy="63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733" b="0" i="0">
                <a:solidFill>
                  <a:schemeClr val="tx1"/>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189" algn="l" rtl="0" eaLnBrk="1" fontAlgn="base" hangingPunct="1">
              <a:spcBef>
                <a:spcPct val="0"/>
              </a:spcBef>
              <a:spcAft>
                <a:spcPct val="0"/>
              </a:spcAft>
              <a:defRPr sz="2200">
                <a:solidFill>
                  <a:schemeClr val="tx1"/>
                </a:solidFill>
                <a:latin typeface="Arial" charset="0"/>
                <a:ea typeface="ＭＳ Ｐゴシック" charset="0"/>
              </a:defRPr>
            </a:lvl6pPr>
            <a:lvl7pPr marL="914377" algn="l" rtl="0" eaLnBrk="1" fontAlgn="base" hangingPunct="1">
              <a:spcBef>
                <a:spcPct val="0"/>
              </a:spcBef>
              <a:spcAft>
                <a:spcPct val="0"/>
              </a:spcAft>
              <a:defRPr sz="2200">
                <a:solidFill>
                  <a:schemeClr val="tx1"/>
                </a:solidFill>
                <a:latin typeface="Arial" charset="0"/>
                <a:ea typeface="ＭＳ Ｐゴシック" charset="0"/>
              </a:defRPr>
            </a:lvl7pPr>
            <a:lvl8pPr marL="1371566" algn="l" rtl="0" eaLnBrk="1" fontAlgn="base" hangingPunct="1">
              <a:spcBef>
                <a:spcPct val="0"/>
              </a:spcBef>
              <a:spcAft>
                <a:spcPct val="0"/>
              </a:spcAft>
              <a:defRPr sz="2200">
                <a:solidFill>
                  <a:schemeClr val="tx1"/>
                </a:solidFill>
                <a:latin typeface="Arial" charset="0"/>
                <a:ea typeface="ＭＳ Ｐゴシック" charset="0"/>
              </a:defRPr>
            </a:lvl8pPr>
            <a:lvl9pPr marL="1828754"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3200" dirty="0" smtClean="0"/>
              <a:t>Bonus Step – Augment With Additional Services</a:t>
            </a:r>
            <a:endParaRPr lang="en-US" sz="3200" kern="0" dirty="0"/>
          </a:p>
        </p:txBody>
      </p:sp>
      <p:pic>
        <p:nvPicPr>
          <p:cNvPr id="31" name="Picture 30"/>
          <p:cNvPicPr>
            <a:picLocks noChangeAspect="1"/>
          </p:cNvPicPr>
          <p:nvPr/>
        </p:nvPicPr>
        <p:blipFill>
          <a:blip r:embed="rId4"/>
          <a:stretch>
            <a:fillRect/>
          </a:stretch>
        </p:blipFill>
        <p:spPr>
          <a:xfrm>
            <a:off x="979250" y="1446373"/>
            <a:ext cx="710132" cy="710132"/>
          </a:xfrm>
          <a:prstGeom prst="rect">
            <a:avLst/>
          </a:prstGeom>
        </p:spPr>
      </p:pic>
      <p:sp>
        <p:nvSpPr>
          <p:cNvPr id="153" name="Can 152"/>
          <p:cNvSpPr/>
          <p:nvPr/>
        </p:nvSpPr>
        <p:spPr>
          <a:xfrm>
            <a:off x="608938" y="1797444"/>
            <a:ext cx="425474" cy="572307"/>
          </a:xfrm>
          <a:prstGeom prst="can">
            <a:avLst>
              <a:gd name="adj" fmla="val 19612"/>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mtClean="0"/>
          </a:p>
          <a:p>
            <a:pPr algn="ctr"/>
            <a:endParaRPr lang="en-US" dirty="0"/>
          </a:p>
        </p:txBody>
      </p:sp>
      <p:pic>
        <p:nvPicPr>
          <p:cNvPr id="42" name="Picture 41"/>
          <p:cNvPicPr>
            <a:picLocks noChangeAspect="1"/>
          </p:cNvPicPr>
          <p:nvPr/>
        </p:nvPicPr>
        <p:blipFill>
          <a:blip r:embed="rId5"/>
          <a:stretch>
            <a:fillRect/>
          </a:stretch>
        </p:blipFill>
        <p:spPr>
          <a:xfrm>
            <a:off x="6526127" y="1564927"/>
            <a:ext cx="763452" cy="763452"/>
          </a:xfrm>
          <a:prstGeom prst="rect">
            <a:avLst/>
          </a:prstGeom>
        </p:spPr>
      </p:pic>
      <p:sp>
        <p:nvSpPr>
          <p:cNvPr id="64" name="TextBox 63"/>
          <p:cNvSpPr txBox="1"/>
          <p:nvPr/>
        </p:nvSpPr>
        <p:spPr>
          <a:xfrm>
            <a:off x="5986806" y="2701022"/>
            <a:ext cx="1998919" cy="646331"/>
          </a:xfrm>
          <a:prstGeom prst="rect">
            <a:avLst/>
          </a:prstGeom>
          <a:noFill/>
        </p:spPr>
        <p:txBody>
          <a:bodyPr wrap="square" rtlCol="0">
            <a:spAutoFit/>
          </a:bodyPr>
          <a:lstStyle/>
          <a:p>
            <a:pPr algn="ctr"/>
            <a:r>
              <a:rPr lang="en-US" dirty="0" smtClean="0"/>
              <a:t>Watson Machine Learning</a:t>
            </a:r>
            <a:endParaRPr lang="en-US" dirty="0"/>
          </a:p>
        </p:txBody>
      </p:sp>
      <p:grpSp>
        <p:nvGrpSpPr>
          <p:cNvPr id="70" name="Group 69"/>
          <p:cNvGrpSpPr>
            <a:grpSpLocks noChangeAspect="1"/>
          </p:cNvGrpSpPr>
          <p:nvPr/>
        </p:nvGrpSpPr>
        <p:grpSpPr bwMode="auto">
          <a:xfrm>
            <a:off x="4592257" y="1336358"/>
            <a:ext cx="725788" cy="1112892"/>
            <a:chOff x="2143" y="1105"/>
            <a:chExt cx="406" cy="646"/>
          </a:xfrm>
          <a:solidFill>
            <a:srgbClr val="0070C0">
              <a:lumMod val="75000"/>
            </a:srgbClr>
          </a:solidFill>
        </p:grpSpPr>
        <p:sp>
          <p:nvSpPr>
            <p:cNvPr id="71" name="Freeform 70"/>
            <p:cNvSpPr>
              <a:spLocks/>
            </p:cNvSpPr>
            <p:nvPr/>
          </p:nvSpPr>
          <p:spPr bwMode="auto">
            <a:xfrm>
              <a:off x="2143" y="1105"/>
              <a:ext cx="406" cy="485"/>
            </a:xfrm>
            <a:custGeom>
              <a:avLst/>
              <a:gdLst>
                <a:gd name="T0" fmla="*/ 123 w 246"/>
                <a:gd name="T1" fmla="*/ 0 h 295"/>
                <a:gd name="T2" fmla="*/ 0 w 246"/>
                <a:gd name="T3" fmla="*/ 124 h 295"/>
                <a:gd name="T4" fmla="*/ 41 w 246"/>
                <a:gd name="T5" fmla="*/ 216 h 295"/>
                <a:gd name="T6" fmla="*/ 76 w 246"/>
                <a:gd name="T7" fmla="*/ 289 h 295"/>
                <a:gd name="T8" fmla="*/ 76 w 246"/>
                <a:gd name="T9" fmla="*/ 295 h 295"/>
                <a:gd name="T10" fmla="*/ 170 w 246"/>
                <a:gd name="T11" fmla="*/ 295 h 295"/>
                <a:gd name="T12" fmla="*/ 170 w 246"/>
                <a:gd name="T13" fmla="*/ 289 h 295"/>
                <a:gd name="T14" fmla="*/ 205 w 246"/>
                <a:gd name="T15" fmla="*/ 216 h 295"/>
                <a:gd name="T16" fmla="*/ 246 w 246"/>
                <a:gd name="T17" fmla="*/ 124 h 295"/>
                <a:gd name="T18" fmla="*/ 123 w 246"/>
                <a:gd name="T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95">
                  <a:moveTo>
                    <a:pt x="123" y="0"/>
                  </a:moveTo>
                  <a:cubicBezTo>
                    <a:pt x="55" y="0"/>
                    <a:pt x="0" y="56"/>
                    <a:pt x="0" y="124"/>
                  </a:cubicBezTo>
                  <a:cubicBezTo>
                    <a:pt x="0" y="158"/>
                    <a:pt x="17" y="191"/>
                    <a:pt x="41" y="216"/>
                  </a:cubicBezTo>
                  <a:cubicBezTo>
                    <a:pt x="69" y="245"/>
                    <a:pt x="76" y="265"/>
                    <a:pt x="76" y="289"/>
                  </a:cubicBezTo>
                  <a:cubicBezTo>
                    <a:pt x="76" y="295"/>
                    <a:pt x="76" y="295"/>
                    <a:pt x="76" y="295"/>
                  </a:cubicBezTo>
                  <a:cubicBezTo>
                    <a:pt x="170" y="295"/>
                    <a:pt x="170" y="295"/>
                    <a:pt x="170" y="295"/>
                  </a:cubicBezTo>
                  <a:cubicBezTo>
                    <a:pt x="170" y="289"/>
                    <a:pt x="170" y="289"/>
                    <a:pt x="170" y="289"/>
                  </a:cubicBezTo>
                  <a:cubicBezTo>
                    <a:pt x="170" y="265"/>
                    <a:pt x="177" y="245"/>
                    <a:pt x="205" y="216"/>
                  </a:cubicBezTo>
                  <a:cubicBezTo>
                    <a:pt x="229" y="191"/>
                    <a:pt x="246" y="158"/>
                    <a:pt x="246" y="124"/>
                  </a:cubicBezTo>
                  <a:cubicBezTo>
                    <a:pt x="246" y="56"/>
                    <a:pt x="191" y="0"/>
                    <a:pt x="123" y="0"/>
                  </a:cubicBezTo>
                </a:path>
              </a:pathLst>
            </a:custGeom>
            <a:noFill/>
            <a:ln w="15875" cap="rnd">
              <a:solidFill>
                <a:srgbClr val="FFFFFF"/>
              </a:solidFill>
              <a:prstDash val="solid"/>
              <a:round/>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3" name="Line 32"/>
            <p:cNvSpPr>
              <a:spLocks noChangeShapeType="1"/>
            </p:cNvSpPr>
            <p:nvPr/>
          </p:nvSpPr>
          <p:spPr bwMode="auto">
            <a:xfrm>
              <a:off x="2268" y="1644"/>
              <a:ext cx="15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4" name="Line 33"/>
            <p:cNvSpPr>
              <a:spLocks noChangeShapeType="1"/>
            </p:cNvSpPr>
            <p:nvPr/>
          </p:nvSpPr>
          <p:spPr bwMode="auto">
            <a:xfrm>
              <a:off x="2268" y="1697"/>
              <a:ext cx="15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5" name="Line 34"/>
            <p:cNvSpPr>
              <a:spLocks noChangeShapeType="1"/>
            </p:cNvSpPr>
            <p:nvPr/>
          </p:nvSpPr>
          <p:spPr bwMode="auto">
            <a:xfrm>
              <a:off x="2298" y="1751"/>
              <a:ext cx="9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6" name="Freeform 75"/>
            <p:cNvSpPr>
              <a:spLocks/>
            </p:cNvSpPr>
            <p:nvPr/>
          </p:nvSpPr>
          <p:spPr bwMode="auto">
            <a:xfrm>
              <a:off x="2211" y="1176"/>
              <a:ext cx="270" cy="271"/>
            </a:xfrm>
            <a:custGeom>
              <a:avLst/>
              <a:gdLst>
                <a:gd name="T0" fmla="*/ 164 w 164"/>
                <a:gd name="T1" fmla="*/ 73 h 165"/>
                <a:gd name="T2" fmla="*/ 148 w 164"/>
                <a:gd name="T3" fmla="*/ 66 h 165"/>
                <a:gd name="T4" fmla="*/ 138 w 164"/>
                <a:gd name="T5" fmla="*/ 55 h 165"/>
                <a:gd name="T6" fmla="*/ 147 w 164"/>
                <a:gd name="T7" fmla="*/ 41 h 165"/>
                <a:gd name="T8" fmla="*/ 134 w 164"/>
                <a:gd name="T9" fmla="*/ 18 h 165"/>
                <a:gd name="T10" fmla="*/ 117 w 164"/>
                <a:gd name="T11" fmla="*/ 25 h 165"/>
                <a:gd name="T12" fmla="*/ 103 w 164"/>
                <a:gd name="T13" fmla="*/ 23 h 165"/>
                <a:gd name="T14" fmla="*/ 98 w 164"/>
                <a:gd name="T15" fmla="*/ 7 h 165"/>
                <a:gd name="T16" fmla="*/ 73 w 164"/>
                <a:gd name="T17" fmla="*/ 0 h 165"/>
                <a:gd name="T18" fmla="*/ 66 w 164"/>
                <a:gd name="T19" fmla="*/ 17 h 165"/>
                <a:gd name="T20" fmla="*/ 55 w 164"/>
                <a:gd name="T21" fmla="*/ 26 h 165"/>
                <a:gd name="T22" fmla="*/ 40 w 164"/>
                <a:gd name="T23" fmla="*/ 18 h 165"/>
                <a:gd name="T24" fmla="*/ 17 w 164"/>
                <a:gd name="T25" fmla="*/ 31 h 165"/>
                <a:gd name="T26" fmla="*/ 24 w 164"/>
                <a:gd name="T27" fmla="*/ 48 h 165"/>
                <a:gd name="T28" fmla="*/ 23 w 164"/>
                <a:gd name="T29" fmla="*/ 62 h 165"/>
                <a:gd name="T30" fmla="*/ 7 w 164"/>
                <a:gd name="T31" fmla="*/ 66 h 165"/>
                <a:gd name="T32" fmla="*/ 0 w 164"/>
                <a:gd name="T33" fmla="*/ 92 h 165"/>
                <a:gd name="T34" fmla="*/ 17 w 164"/>
                <a:gd name="T35" fmla="*/ 99 h 165"/>
                <a:gd name="T36" fmla="*/ 26 w 164"/>
                <a:gd name="T37" fmla="*/ 110 h 165"/>
                <a:gd name="T38" fmla="*/ 17 w 164"/>
                <a:gd name="T39" fmla="*/ 124 h 165"/>
                <a:gd name="T40" fmla="*/ 31 w 164"/>
                <a:gd name="T41" fmla="*/ 147 h 165"/>
                <a:gd name="T42" fmla="*/ 47 w 164"/>
                <a:gd name="T43" fmla="*/ 140 h 165"/>
                <a:gd name="T44" fmla="*/ 62 w 164"/>
                <a:gd name="T45" fmla="*/ 142 h 165"/>
                <a:gd name="T46" fmla="*/ 66 w 164"/>
                <a:gd name="T47" fmla="*/ 158 h 165"/>
                <a:gd name="T48" fmla="*/ 92 w 164"/>
                <a:gd name="T49" fmla="*/ 165 h 165"/>
                <a:gd name="T50" fmla="*/ 98 w 164"/>
                <a:gd name="T51" fmla="*/ 148 h 165"/>
                <a:gd name="T52" fmla="*/ 110 w 164"/>
                <a:gd name="T53" fmla="*/ 139 h 165"/>
                <a:gd name="T54" fmla="*/ 124 w 164"/>
                <a:gd name="T55" fmla="*/ 147 h 165"/>
                <a:gd name="T56" fmla="*/ 147 w 164"/>
                <a:gd name="T57" fmla="*/ 134 h 165"/>
                <a:gd name="T58" fmla="*/ 140 w 164"/>
                <a:gd name="T59" fmla="*/ 117 h 165"/>
                <a:gd name="T60" fmla="*/ 141 w 164"/>
                <a:gd name="T61" fmla="*/ 103 h 165"/>
                <a:gd name="T62" fmla="*/ 158 w 164"/>
                <a:gd name="T63" fmla="*/ 9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65">
                  <a:moveTo>
                    <a:pt x="164" y="92"/>
                  </a:moveTo>
                  <a:cubicBezTo>
                    <a:pt x="164" y="73"/>
                    <a:pt x="164" y="73"/>
                    <a:pt x="164" y="73"/>
                  </a:cubicBezTo>
                  <a:cubicBezTo>
                    <a:pt x="164" y="69"/>
                    <a:pt x="161" y="66"/>
                    <a:pt x="158" y="66"/>
                  </a:cubicBezTo>
                  <a:cubicBezTo>
                    <a:pt x="148" y="66"/>
                    <a:pt x="148" y="66"/>
                    <a:pt x="148" y="66"/>
                  </a:cubicBezTo>
                  <a:cubicBezTo>
                    <a:pt x="145" y="66"/>
                    <a:pt x="142" y="65"/>
                    <a:pt x="141" y="62"/>
                  </a:cubicBezTo>
                  <a:cubicBezTo>
                    <a:pt x="138" y="55"/>
                    <a:pt x="138" y="55"/>
                    <a:pt x="138" y="55"/>
                  </a:cubicBezTo>
                  <a:cubicBezTo>
                    <a:pt x="137" y="52"/>
                    <a:pt x="138" y="50"/>
                    <a:pt x="140" y="48"/>
                  </a:cubicBezTo>
                  <a:cubicBezTo>
                    <a:pt x="147" y="41"/>
                    <a:pt x="147" y="41"/>
                    <a:pt x="147" y="41"/>
                  </a:cubicBezTo>
                  <a:cubicBezTo>
                    <a:pt x="150" y="38"/>
                    <a:pt x="150" y="34"/>
                    <a:pt x="147" y="31"/>
                  </a:cubicBezTo>
                  <a:cubicBezTo>
                    <a:pt x="134" y="18"/>
                    <a:pt x="134" y="18"/>
                    <a:pt x="134" y="18"/>
                  </a:cubicBezTo>
                  <a:cubicBezTo>
                    <a:pt x="131" y="15"/>
                    <a:pt x="127" y="15"/>
                    <a:pt x="124" y="18"/>
                  </a:cubicBezTo>
                  <a:cubicBezTo>
                    <a:pt x="117" y="25"/>
                    <a:pt x="117" y="25"/>
                    <a:pt x="117" y="25"/>
                  </a:cubicBezTo>
                  <a:cubicBezTo>
                    <a:pt x="115" y="27"/>
                    <a:pt x="112" y="27"/>
                    <a:pt x="110" y="26"/>
                  </a:cubicBezTo>
                  <a:cubicBezTo>
                    <a:pt x="103" y="23"/>
                    <a:pt x="103" y="23"/>
                    <a:pt x="103" y="23"/>
                  </a:cubicBezTo>
                  <a:cubicBezTo>
                    <a:pt x="100" y="22"/>
                    <a:pt x="98" y="20"/>
                    <a:pt x="98" y="17"/>
                  </a:cubicBezTo>
                  <a:cubicBezTo>
                    <a:pt x="98" y="7"/>
                    <a:pt x="98" y="7"/>
                    <a:pt x="98" y="7"/>
                  </a:cubicBezTo>
                  <a:cubicBezTo>
                    <a:pt x="98" y="3"/>
                    <a:pt x="95" y="0"/>
                    <a:pt x="92" y="0"/>
                  </a:cubicBezTo>
                  <a:cubicBezTo>
                    <a:pt x="73" y="0"/>
                    <a:pt x="73" y="0"/>
                    <a:pt x="73" y="0"/>
                  </a:cubicBezTo>
                  <a:cubicBezTo>
                    <a:pt x="69" y="0"/>
                    <a:pt x="66" y="3"/>
                    <a:pt x="66" y="7"/>
                  </a:cubicBezTo>
                  <a:cubicBezTo>
                    <a:pt x="66" y="17"/>
                    <a:pt x="66" y="17"/>
                    <a:pt x="66" y="17"/>
                  </a:cubicBezTo>
                  <a:cubicBezTo>
                    <a:pt x="66" y="20"/>
                    <a:pt x="64" y="22"/>
                    <a:pt x="62" y="23"/>
                  </a:cubicBezTo>
                  <a:cubicBezTo>
                    <a:pt x="55" y="26"/>
                    <a:pt x="55" y="26"/>
                    <a:pt x="55" y="26"/>
                  </a:cubicBezTo>
                  <a:cubicBezTo>
                    <a:pt x="52" y="27"/>
                    <a:pt x="49" y="27"/>
                    <a:pt x="47" y="25"/>
                  </a:cubicBezTo>
                  <a:cubicBezTo>
                    <a:pt x="40" y="18"/>
                    <a:pt x="40" y="18"/>
                    <a:pt x="40" y="18"/>
                  </a:cubicBezTo>
                  <a:cubicBezTo>
                    <a:pt x="38" y="15"/>
                    <a:pt x="33" y="15"/>
                    <a:pt x="31" y="18"/>
                  </a:cubicBezTo>
                  <a:cubicBezTo>
                    <a:pt x="17" y="31"/>
                    <a:pt x="17" y="31"/>
                    <a:pt x="17" y="31"/>
                  </a:cubicBezTo>
                  <a:cubicBezTo>
                    <a:pt x="15" y="34"/>
                    <a:pt x="15" y="38"/>
                    <a:pt x="17" y="41"/>
                  </a:cubicBezTo>
                  <a:cubicBezTo>
                    <a:pt x="24" y="48"/>
                    <a:pt x="24" y="48"/>
                    <a:pt x="24" y="48"/>
                  </a:cubicBezTo>
                  <a:cubicBezTo>
                    <a:pt x="26" y="50"/>
                    <a:pt x="27" y="52"/>
                    <a:pt x="26" y="55"/>
                  </a:cubicBezTo>
                  <a:cubicBezTo>
                    <a:pt x="23" y="62"/>
                    <a:pt x="23" y="62"/>
                    <a:pt x="23" y="62"/>
                  </a:cubicBezTo>
                  <a:cubicBezTo>
                    <a:pt x="22" y="65"/>
                    <a:pt x="19" y="66"/>
                    <a:pt x="17" y="66"/>
                  </a:cubicBezTo>
                  <a:cubicBezTo>
                    <a:pt x="7" y="66"/>
                    <a:pt x="7" y="66"/>
                    <a:pt x="7" y="66"/>
                  </a:cubicBezTo>
                  <a:cubicBezTo>
                    <a:pt x="3" y="66"/>
                    <a:pt x="0" y="69"/>
                    <a:pt x="0" y="73"/>
                  </a:cubicBezTo>
                  <a:cubicBezTo>
                    <a:pt x="0" y="92"/>
                    <a:pt x="0" y="92"/>
                    <a:pt x="0" y="92"/>
                  </a:cubicBezTo>
                  <a:cubicBezTo>
                    <a:pt x="0" y="96"/>
                    <a:pt x="3" y="99"/>
                    <a:pt x="7" y="99"/>
                  </a:cubicBezTo>
                  <a:cubicBezTo>
                    <a:pt x="17" y="99"/>
                    <a:pt x="17" y="99"/>
                    <a:pt x="17" y="99"/>
                  </a:cubicBezTo>
                  <a:cubicBezTo>
                    <a:pt x="20" y="99"/>
                    <a:pt x="22" y="100"/>
                    <a:pt x="23" y="103"/>
                  </a:cubicBezTo>
                  <a:cubicBezTo>
                    <a:pt x="26" y="110"/>
                    <a:pt x="26" y="110"/>
                    <a:pt x="26" y="110"/>
                  </a:cubicBezTo>
                  <a:cubicBezTo>
                    <a:pt x="27" y="112"/>
                    <a:pt x="26" y="115"/>
                    <a:pt x="24" y="117"/>
                  </a:cubicBezTo>
                  <a:cubicBezTo>
                    <a:pt x="17" y="124"/>
                    <a:pt x="17" y="124"/>
                    <a:pt x="17" y="124"/>
                  </a:cubicBezTo>
                  <a:cubicBezTo>
                    <a:pt x="15" y="127"/>
                    <a:pt x="15" y="131"/>
                    <a:pt x="17" y="134"/>
                  </a:cubicBezTo>
                  <a:cubicBezTo>
                    <a:pt x="31" y="147"/>
                    <a:pt x="31" y="147"/>
                    <a:pt x="31" y="147"/>
                  </a:cubicBezTo>
                  <a:cubicBezTo>
                    <a:pt x="33" y="150"/>
                    <a:pt x="38" y="150"/>
                    <a:pt x="40" y="147"/>
                  </a:cubicBezTo>
                  <a:cubicBezTo>
                    <a:pt x="47" y="140"/>
                    <a:pt x="47" y="140"/>
                    <a:pt x="47" y="140"/>
                  </a:cubicBezTo>
                  <a:cubicBezTo>
                    <a:pt x="49" y="138"/>
                    <a:pt x="52" y="138"/>
                    <a:pt x="55" y="139"/>
                  </a:cubicBezTo>
                  <a:cubicBezTo>
                    <a:pt x="62" y="142"/>
                    <a:pt x="62" y="142"/>
                    <a:pt x="62" y="142"/>
                  </a:cubicBezTo>
                  <a:cubicBezTo>
                    <a:pt x="64" y="143"/>
                    <a:pt x="66" y="145"/>
                    <a:pt x="66" y="148"/>
                  </a:cubicBezTo>
                  <a:cubicBezTo>
                    <a:pt x="66" y="158"/>
                    <a:pt x="66" y="158"/>
                    <a:pt x="66" y="158"/>
                  </a:cubicBezTo>
                  <a:cubicBezTo>
                    <a:pt x="66" y="162"/>
                    <a:pt x="69" y="165"/>
                    <a:pt x="73" y="165"/>
                  </a:cubicBezTo>
                  <a:cubicBezTo>
                    <a:pt x="92" y="165"/>
                    <a:pt x="92" y="165"/>
                    <a:pt x="92" y="165"/>
                  </a:cubicBezTo>
                  <a:cubicBezTo>
                    <a:pt x="95" y="165"/>
                    <a:pt x="98" y="162"/>
                    <a:pt x="98" y="158"/>
                  </a:cubicBezTo>
                  <a:cubicBezTo>
                    <a:pt x="98" y="148"/>
                    <a:pt x="98" y="148"/>
                    <a:pt x="98" y="148"/>
                  </a:cubicBezTo>
                  <a:cubicBezTo>
                    <a:pt x="98" y="145"/>
                    <a:pt x="100" y="143"/>
                    <a:pt x="103" y="142"/>
                  </a:cubicBezTo>
                  <a:cubicBezTo>
                    <a:pt x="110" y="139"/>
                    <a:pt x="110" y="139"/>
                    <a:pt x="110" y="139"/>
                  </a:cubicBezTo>
                  <a:cubicBezTo>
                    <a:pt x="112" y="138"/>
                    <a:pt x="115" y="138"/>
                    <a:pt x="117" y="140"/>
                  </a:cubicBezTo>
                  <a:cubicBezTo>
                    <a:pt x="124" y="147"/>
                    <a:pt x="124" y="147"/>
                    <a:pt x="124" y="147"/>
                  </a:cubicBezTo>
                  <a:cubicBezTo>
                    <a:pt x="127" y="150"/>
                    <a:pt x="131" y="150"/>
                    <a:pt x="134" y="147"/>
                  </a:cubicBezTo>
                  <a:cubicBezTo>
                    <a:pt x="147" y="134"/>
                    <a:pt x="147" y="134"/>
                    <a:pt x="147" y="134"/>
                  </a:cubicBezTo>
                  <a:cubicBezTo>
                    <a:pt x="150" y="131"/>
                    <a:pt x="150" y="127"/>
                    <a:pt x="147" y="124"/>
                  </a:cubicBezTo>
                  <a:cubicBezTo>
                    <a:pt x="140" y="117"/>
                    <a:pt x="140" y="117"/>
                    <a:pt x="140" y="117"/>
                  </a:cubicBezTo>
                  <a:cubicBezTo>
                    <a:pt x="138" y="115"/>
                    <a:pt x="137" y="112"/>
                    <a:pt x="138" y="110"/>
                  </a:cubicBezTo>
                  <a:cubicBezTo>
                    <a:pt x="141" y="103"/>
                    <a:pt x="141" y="103"/>
                    <a:pt x="141" y="103"/>
                  </a:cubicBezTo>
                  <a:cubicBezTo>
                    <a:pt x="142" y="100"/>
                    <a:pt x="145" y="99"/>
                    <a:pt x="148" y="99"/>
                  </a:cubicBezTo>
                  <a:cubicBezTo>
                    <a:pt x="158" y="99"/>
                    <a:pt x="158" y="99"/>
                    <a:pt x="158" y="99"/>
                  </a:cubicBezTo>
                  <a:cubicBezTo>
                    <a:pt x="161" y="99"/>
                    <a:pt x="164" y="96"/>
                    <a:pt x="164" y="92"/>
                  </a:cubicBezTo>
                  <a:close/>
                </a:path>
              </a:pathLst>
            </a:custGeom>
            <a:noFill/>
            <a:ln w="15875" cap="rnd">
              <a:solidFill>
                <a:srgbClr val="FFFFFF"/>
              </a:solidFill>
              <a:prstDash val="solid"/>
              <a:round/>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grpSp>
      <p:sp>
        <p:nvSpPr>
          <p:cNvPr id="77" name="TextBox 76"/>
          <p:cNvSpPr txBox="1"/>
          <p:nvPr/>
        </p:nvSpPr>
        <p:spPr>
          <a:xfrm>
            <a:off x="3835419" y="2623128"/>
            <a:ext cx="2339708" cy="923330"/>
          </a:xfrm>
          <a:prstGeom prst="rect">
            <a:avLst/>
          </a:prstGeom>
          <a:noFill/>
        </p:spPr>
        <p:txBody>
          <a:bodyPr wrap="square" rtlCol="0">
            <a:spAutoFit/>
          </a:bodyPr>
          <a:lstStyle/>
          <a:p>
            <a:pPr algn="ctr"/>
            <a:r>
              <a:rPr lang="en-US" dirty="0" smtClean="0"/>
              <a:t>Fitness Class Recommendation Model</a:t>
            </a:r>
            <a:endParaRPr lang="en-US" dirty="0"/>
          </a:p>
        </p:txBody>
      </p:sp>
      <p:sp>
        <p:nvSpPr>
          <p:cNvPr id="78" name="Flowchart: Connector 23"/>
          <p:cNvSpPr/>
          <p:nvPr/>
        </p:nvSpPr>
        <p:spPr>
          <a:xfrm>
            <a:off x="8452694" y="1323637"/>
            <a:ext cx="1490839" cy="130080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RESTful </a:t>
            </a:r>
            <a:r>
              <a:rPr lang="en-US" sz="1200" smtClean="0"/>
              <a:t>Web Service</a:t>
            </a:r>
            <a:endParaRPr lang="en-US" sz="1200" dirty="0"/>
          </a:p>
        </p:txBody>
      </p:sp>
      <p:pic>
        <p:nvPicPr>
          <p:cNvPr id="80" name="Picture 79"/>
          <p:cNvPicPr>
            <a:picLocks noChangeAspect="1"/>
          </p:cNvPicPr>
          <p:nvPr/>
        </p:nvPicPr>
        <p:blipFill rotWithShape="1">
          <a:blip r:embed="rId3"/>
          <a:srcRect b="33443"/>
          <a:stretch/>
        </p:blipFill>
        <p:spPr>
          <a:xfrm>
            <a:off x="1010667" y="3546458"/>
            <a:ext cx="1453925" cy="1270080"/>
          </a:xfrm>
          <a:prstGeom prst="rect">
            <a:avLst/>
          </a:prstGeom>
        </p:spPr>
      </p:pic>
      <p:pic>
        <p:nvPicPr>
          <p:cNvPr id="15" name="Picture 14"/>
          <p:cNvPicPr>
            <a:picLocks noChangeAspect="1"/>
          </p:cNvPicPr>
          <p:nvPr/>
        </p:nvPicPr>
        <p:blipFill>
          <a:blip r:embed="rId6"/>
          <a:stretch>
            <a:fillRect/>
          </a:stretch>
        </p:blipFill>
        <p:spPr>
          <a:xfrm>
            <a:off x="1312711" y="3758846"/>
            <a:ext cx="850423" cy="850423"/>
          </a:xfrm>
          <a:prstGeom prst="rect">
            <a:avLst/>
          </a:prstGeom>
        </p:spPr>
      </p:pic>
      <p:sp>
        <p:nvSpPr>
          <p:cNvPr id="82" name="TextBox 81"/>
          <p:cNvSpPr txBox="1"/>
          <p:nvPr/>
        </p:nvSpPr>
        <p:spPr>
          <a:xfrm>
            <a:off x="765938" y="5028926"/>
            <a:ext cx="1998919" cy="646331"/>
          </a:xfrm>
          <a:prstGeom prst="rect">
            <a:avLst/>
          </a:prstGeom>
          <a:noFill/>
        </p:spPr>
        <p:txBody>
          <a:bodyPr wrap="square" rtlCol="0">
            <a:spAutoFit/>
          </a:bodyPr>
          <a:lstStyle/>
          <a:p>
            <a:pPr algn="ctr"/>
            <a:r>
              <a:rPr lang="en-US" dirty="0" smtClean="0"/>
              <a:t>Watson Conversation</a:t>
            </a:r>
            <a:endParaRPr lang="en-US"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2314" y="3546538"/>
            <a:ext cx="1270000" cy="1270000"/>
          </a:xfrm>
          <a:prstGeom prst="rect">
            <a:avLst/>
          </a:prstGeom>
        </p:spPr>
      </p:pic>
      <p:sp>
        <p:nvSpPr>
          <p:cNvPr id="90" name="TextBox 89"/>
          <p:cNvSpPr txBox="1"/>
          <p:nvPr/>
        </p:nvSpPr>
        <p:spPr>
          <a:xfrm>
            <a:off x="3126905" y="4982759"/>
            <a:ext cx="1998919" cy="369332"/>
          </a:xfrm>
          <a:prstGeom prst="rect">
            <a:avLst/>
          </a:prstGeom>
          <a:noFill/>
        </p:spPr>
        <p:txBody>
          <a:bodyPr wrap="square" rtlCol="0">
            <a:spAutoFit/>
          </a:bodyPr>
          <a:lstStyle/>
          <a:p>
            <a:pPr algn="ctr"/>
            <a:r>
              <a:rPr lang="en-US" dirty="0" smtClean="0"/>
              <a:t>Trained </a:t>
            </a:r>
            <a:r>
              <a:rPr lang="en-US" dirty="0" err="1" smtClean="0"/>
              <a:t>Chatbot</a:t>
            </a:r>
            <a:endParaRPr lang="en-US" dirty="0"/>
          </a:p>
        </p:txBody>
      </p:sp>
      <p:sp>
        <p:nvSpPr>
          <p:cNvPr id="92" name="Flowchart: Connector 23"/>
          <p:cNvSpPr/>
          <p:nvPr/>
        </p:nvSpPr>
        <p:spPr>
          <a:xfrm>
            <a:off x="5949970" y="3586367"/>
            <a:ext cx="1490839" cy="130080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RESTful </a:t>
            </a:r>
            <a:r>
              <a:rPr lang="en-US" sz="1200" smtClean="0"/>
              <a:t>Web Service</a:t>
            </a:r>
            <a:endParaRPr lang="en-US" sz="1200" dirty="0"/>
          </a:p>
        </p:txBody>
      </p:sp>
      <p:pic>
        <p:nvPicPr>
          <p:cNvPr id="22" name="Picture 21"/>
          <p:cNvPicPr>
            <a:picLocks noChangeAspect="1"/>
          </p:cNvPicPr>
          <p:nvPr/>
        </p:nvPicPr>
        <p:blipFill>
          <a:blip r:embed="rId8"/>
          <a:stretch>
            <a:fillRect/>
          </a:stretch>
        </p:blipFill>
        <p:spPr>
          <a:xfrm>
            <a:off x="8840108" y="3161888"/>
            <a:ext cx="2149766" cy="2149766"/>
          </a:xfrm>
          <a:prstGeom prst="rect">
            <a:avLst/>
          </a:prstGeom>
        </p:spPr>
      </p:pic>
      <p:cxnSp>
        <p:nvCxnSpPr>
          <p:cNvPr id="27" name="Straight Arrow Connector 26"/>
          <p:cNvCxnSpPr>
            <a:stCxn id="92" idx="6"/>
            <a:endCxn id="22" idx="1"/>
          </p:cNvCxnSpPr>
          <p:nvPr/>
        </p:nvCxnSpPr>
        <p:spPr>
          <a:xfrm flipV="1">
            <a:off x="7440809" y="4236771"/>
            <a:ext cx="1399299" cy="1"/>
          </a:xfrm>
          <a:prstGeom prst="straightConnector1">
            <a:avLst/>
          </a:prstGeom>
          <a:ln w="635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78" idx="5"/>
            <a:endCxn id="22" idx="0"/>
          </p:cNvCxnSpPr>
          <p:nvPr/>
        </p:nvCxnSpPr>
        <p:spPr>
          <a:xfrm>
            <a:off x="9725205" y="2433947"/>
            <a:ext cx="189786" cy="727941"/>
          </a:xfrm>
          <a:prstGeom prst="straightConnector1">
            <a:avLst/>
          </a:prstGeom>
          <a:ln w="63500">
            <a:headEnd type="triangle"/>
            <a:tailEnd type="triangle"/>
          </a:ln>
          <a:effectLst>
            <a:outerShdw blurRad="40000" dist="20000" dir="5400000" rotWithShape="0">
              <a:srgbClr val="000000">
                <a:alpha val="38000"/>
              </a:srgbClr>
            </a:outerShdw>
            <a:softEdge rad="0"/>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9382430" y="5311654"/>
            <a:ext cx="2492910" cy="646331"/>
          </a:xfrm>
          <a:prstGeom prst="rect">
            <a:avLst/>
          </a:prstGeom>
          <a:noFill/>
        </p:spPr>
        <p:txBody>
          <a:bodyPr wrap="square" rtlCol="0">
            <a:spAutoFit/>
          </a:bodyPr>
          <a:lstStyle/>
          <a:p>
            <a:pPr algn="ctr"/>
            <a:r>
              <a:rPr lang="en-US" dirty="0" smtClean="0"/>
              <a:t>Node-RED </a:t>
            </a:r>
          </a:p>
          <a:p>
            <a:pPr algn="ctr"/>
            <a:r>
              <a:rPr lang="en-US" dirty="0" smtClean="0"/>
              <a:t>Web Application</a:t>
            </a:r>
            <a:endParaRPr lang="en-US" dirty="0"/>
          </a:p>
        </p:txBody>
      </p:sp>
      <p:pic>
        <p:nvPicPr>
          <p:cNvPr id="112" name="Picture 1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6717" y="4674555"/>
            <a:ext cx="1074478" cy="1074478"/>
          </a:xfrm>
          <a:prstGeom prst="rect">
            <a:avLst/>
          </a:prstGeom>
        </p:spPr>
      </p:pic>
      <p:pic>
        <p:nvPicPr>
          <p:cNvPr id="40" name="Picture 39"/>
          <p:cNvPicPr>
            <a:picLocks noChangeAspect="1"/>
          </p:cNvPicPr>
          <p:nvPr/>
        </p:nvPicPr>
        <p:blipFill rotWithShape="1">
          <a:blip r:embed="rId3"/>
          <a:srcRect b="33443"/>
          <a:stretch/>
        </p:blipFill>
        <p:spPr>
          <a:xfrm>
            <a:off x="2433719" y="1260732"/>
            <a:ext cx="1453925" cy="1270080"/>
          </a:xfrm>
          <a:prstGeom prst="rect">
            <a:avLst/>
          </a:prstGeom>
        </p:spPr>
      </p:pic>
      <p:sp>
        <p:nvSpPr>
          <p:cNvPr id="45" name="Rectangle 44"/>
          <p:cNvSpPr/>
          <p:nvPr/>
        </p:nvSpPr>
        <p:spPr>
          <a:xfrm>
            <a:off x="2823741" y="1555274"/>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10"/>
          <a:stretch>
            <a:fillRect/>
          </a:stretch>
        </p:blipFill>
        <p:spPr>
          <a:xfrm>
            <a:off x="2725623" y="1699967"/>
            <a:ext cx="907451" cy="385139"/>
          </a:xfrm>
          <a:prstGeom prst="rect">
            <a:avLst/>
          </a:prstGeom>
          <a:effectLst>
            <a:softEdge rad="0"/>
          </a:effectLst>
        </p:spPr>
      </p:pic>
      <p:sp>
        <p:nvSpPr>
          <p:cNvPr id="47" name="TextBox 46"/>
          <p:cNvSpPr txBox="1"/>
          <p:nvPr/>
        </p:nvSpPr>
        <p:spPr>
          <a:xfrm>
            <a:off x="2161221" y="2668305"/>
            <a:ext cx="1998919" cy="646331"/>
          </a:xfrm>
          <a:prstGeom prst="rect">
            <a:avLst/>
          </a:prstGeom>
          <a:noFill/>
        </p:spPr>
        <p:txBody>
          <a:bodyPr wrap="square" rtlCol="0">
            <a:spAutoFit/>
          </a:bodyPr>
          <a:lstStyle/>
          <a:p>
            <a:pPr algn="ctr"/>
            <a:r>
              <a:rPr lang="en-US" dirty="0" smtClean="0"/>
              <a:t>Data Science Experience</a:t>
            </a:r>
            <a:endParaRPr lang="en-US" dirty="0"/>
          </a:p>
        </p:txBody>
      </p:sp>
      <p:cxnSp>
        <p:nvCxnSpPr>
          <p:cNvPr id="8" name="Straight Arrow Connector 7"/>
          <p:cNvCxnSpPr/>
          <p:nvPr/>
        </p:nvCxnSpPr>
        <p:spPr>
          <a:xfrm>
            <a:off x="1891494" y="1892535"/>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061033" y="1900228"/>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5547485" y="1918606"/>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7822835" y="1961619"/>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703230" y="4179932"/>
            <a:ext cx="628573" cy="156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940092" y="4236771"/>
            <a:ext cx="566181"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3718594" y="5771401"/>
            <a:ext cx="4009030" cy="93180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11"/>
          <a:stretch>
            <a:fillRect/>
          </a:stretch>
        </p:blipFill>
        <p:spPr>
          <a:xfrm>
            <a:off x="3809882" y="5466942"/>
            <a:ext cx="3810000" cy="1473200"/>
          </a:xfrm>
          <a:prstGeom prst="rect">
            <a:avLst/>
          </a:prstGeom>
        </p:spPr>
      </p:pic>
      <p:pic>
        <p:nvPicPr>
          <p:cNvPr id="50" name="Picture 49"/>
          <p:cNvPicPr>
            <a:picLocks noChangeAspect="1"/>
          </p:cNvPicPr>
          <p:nvPr/>
        </p:nvPicPr>
        <p:blipFill rotWithShape="1">
          <a:blip r:embed="rId3"/>
          <a:srcRect b="33443"/>
          <a:stretch/>
        </p:blipFill>
        <p:spPr>
          <a:xfrm>
            <a:off x="10151663" y="1736429"/>
            <a:ext cx="961764" cy="840151"/>
          </a:xfrm>
          <a:prstGeom prst="rect">
            <a:avLst/>
          </a:prstGeom>
        </p:spPr>
      </p:pic>
      <p:pic>
        <p:nvPicPr>
          <p:cNvPr id="2" name="Picture 1"/>
          <p:cNvPicPr>
            <a:picLocks noChangeAspect="1"/>
          </p:cNvPicPr>
          <p:nvPr/>
        </p:nvPicPr>
        <p:blipFill>
          <a:blip r:embed="rId12"/>
          <a:stretch>
            <a:fillRect/>
          </a:stretch>
        </p:blipFill>
        <p:spPr>
          <a:xfrm>
            <a:off x="10315859" y="1855122"/>
            <a:ext cx="602419" cy="602419"/>
          </a:xfrm>
          <a:prstGeom prst="rect">
            <a:avLst/>
          </a:prstGeom>
        </p:spPr>
      </p:pic>
      <p:pic>
        <p:nvPicPr>
          <p:cNvPr id="57" name="Picture 56"/>
          <p:cNvPicPr>
            <a:picLocks noChangeAspect="1"/>
          </p:cNvPicPr>
          <p:nvPr/>
        </p:nvPicPr>
        <p:blipFill>
          <a:blip r:embed="rId13"/>
          <a:stretch>
            <a:fillRect/>
          </a:stretch>
        </p:blipFill>
        <p:spPr>
          <a:xfrm>
            <a:off x="8169116" y="2885519"/>
            <a:ext cx="1559418" cy="935651"/>
          </a:xfrm>
          <a:prstGeom prst="rect">
            <a:avLst/>
          </a:prstGeom>
        </p:spPr>
      </p:pic>
      <p:pic>
        <p:nvPicPr>
          <p:cNvPr id="58" name="Picture 57"/>
          <p:cNvPicPr>
            <a:picLocks noChangeAspect="1"/>
          </p:cNvPicPr>
          <p:nvPr/>
        </p:nvPicPr>
        <p:blipFill rotWithShape="1">
          <a:blip r:embed="rId3"/>
          <a:srcRect b="33443"/>
          <a:stretch/>
        </p:blipFill>
        <p:spPr>
          <a:xfrm>
            <a:off x="11113427" y="2734124"/>
            <a:ext cx="961764" cy="840151"/>
          </a:xfrm>
          <a:prstGeom prst="rect">
            <a:avLst/>
          </a:prstGeom>
        </p:spPr>
      </p:pic>
      <p:sp>
        <p:nvSpPr>
          <p:cNvPr id="60" name="Rectangle 59"/>
          <p:cNvSpPr/>
          <p:nvPr/>
        </p:nvSpPr>
        <p:spPr>
          <a:xfrm>
            <a:off x="11356897" y="2903954"/>
            <a:ext cx="504153" cy="504634"/>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4"/>
          <a:stretch>
            <a:fillRect/>
          </a:stretch>
        </p:blipFill>
        <p:spPr>
          <a:xfrm>
            <a:off x="11141652" y="2701022"/>
            <a:ext cx="925444" cy="925444"/>
          </a:xfrm>
          <a:prstGeom prst="rect">
            <a:avLst/>
          </a:prstGeom>
        </p:spPr>
      </p:pic>
      <p:cxnSp>
        <p:nvCxnSpPr>
          <p:cNvPr id="63" name="Straight Arrow Connector 62"/>
          <p:cNvCxnSpPr>
            <a:stCxn id="50" idx="2"/>
          </p:cNvCxnSpPr>
          <p:nvPr/>
        </p:nvCxnSpPr>
        <p:spPr>
          <a:xfrm flipH="1">
            <a:off x="10547407" y="2576580"/>
            <a:ext cx="85138" cy="585308"/>
          </a:xfrm>
          <a:prstGeom prst="straightConnector1">
            <a:avLst/>
          </a:prstGeom>
          <a:ln w="63500">
            <a:headEnd type="triangle"/>
            <a:tailEnd type="triangle"/>
          </a:ln>
          <a:effectLst>
            <a:outerShdw blurRad="40000" dist="20000" dir="5400000" rotWithShape="0">
              <a:srgbClr val="000000">
                <a:alpha val="38000"/>
              </a:srgbClr>
            </a:outerShdw>
            <a:softEdge rad="0"/>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22" idx="3"/>
          </p:cNvCxnSpPr>
          <p:nvPr/>
        </p:nvCxnSpPr>
        <p:spPr>
          <a:xfrm flipH="1">
            <a:off x="10989874" y="3618384"/>
            <a:ext cx="367023" cy="618387"/>
          </a:xfrm>
          <a:prstGeom prst="straightConnector1">
            <a:avLst/>
          </a:prstGeom>
          <a:ln w="63500">
            <a:headEnd type="triangle"/>
            <a:tailEnd type="triangle"/>
          </a:ln>
          <a:effectLst>
            <a:outerShdw blurRad="40000" dist="20000" dir="5400000" rotWithShape="0">
              <a:srgbClr val="000000">
                <a:alpha val="38000"/>
              </a:srgbClr>
            </a:outerShdw>
            <a:softEdge rad="0"/>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9964890" y="1269080"/>
            <a:ext cx="1327990" cy="430887"/>
          </a:xfrm>
          <a:prstGeom prst="rect">
            <a:avLst/>
          </a:prstGeom>
          <a:noFill/>
        </p:spPr>
        <p:txBody>
          <a:bodyPr wrap="square" rtlCol="0">
            <a:spAutoFit/>
          </a:bodyPr>
          <a:lstStyle/>
          <a:p>
            <a:pPr algn="ctr"/>
            <a:r>
              <a:rPr lang="en-US" sz="1100" dirty="0" smtClean="0"/>
              <a:t>Watson </a:t>
            </a:r>
            <a:r>
              <a:rPr lang="en-US" sz="1100" smtClean="0"/>
              <a:t>Tone Analyzer</a:t>
            </a:r>
            <a:endParaRPr lang="en-US" sz="1100" dirty="0"/>
          </a:p>
        </p:txBody>
      </p:sp>
      <p:sp>
        <p:nvSpPr>
          <p:cNvPr id="68" name="TextBox 67"/>
          <p:cNvSpPr txBox="1"/>
          <p:nvPr/>
        </p:nvSpPr>
        <p:spPr>
          <a:xfrm>
            <a:off x="10962740" y="2445775"/>
            <a:ext cx="1327990" cy="261610"/>
          </a:xfrm>
          <a:prstGeom prst="rect">
            <a:avLst/>
          </a:prstGeom>
          <a:noFill/>
        </p:spPr>
        <p:txBody>
          <a:bodyPr wrap="square" rtlCol="0">
            <a:spAutoFit/>
          </a:bodyPr>
          <a:lstStyle/>
          <a:p>
            <a:pPr algn="ctr"/>
            <a:r>
              <a:rPr lang="en-US" sz="1100" dirty="0" err="1" smtClean="0"/>
              <a:t>Twilio</a:t>
            </a:r>
            <a:r>
              <a:rPr lang="en-US" sz="1100" dirty="0" smtClean="0"/>
              <a:t> (3rd Party)</a:t>
            </a:r>
            <a:endParaRPr lang="en-US" sz="1100" dirty="0"/>
          </a:p>
        </p:txBody>
      </p:sp>
    </p:spTree>
    <p:extLst>
      <p:ext uri="{BB962C8B-B14F-4D97-AF65-F5344CB8AC3E}">
        <p14:creationId xmlns:p14="http://schemas.microsoft.com/office/powerpoint/2010/main" val="2033558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54" t="8215"/>
          <a:stretch/>
        </p:blipFill>
        <p:spPr>
          <a:xfrm>
            <a:off x="817418" y="548640"/>
            <a:ext cx="10237302" cy="5501259"/>
          </a:xfrm>
          <a:prstGeom prst="rect">
            <a:avLst/>
          </a:prstGeom>
        </p:spPr>
      </p:pic>
      <p:sp>
        <p:nvSpPr>
          <p:cNvPr id="7" name="Rectangle 6"/>
          <p:cNvSpPr/>
          <p:nvPr/>
        </p:nvSpPr>
        <p:spPr>
          <a:xfrm>
            <a:off x="817418" y="6300048"/>
            <a:ext cx="8520546" cy="369332"/>
          </a:xfrm>
          <a:prstGeom prst="rect">
            <a:avLst/>
          </a:prstGeom>
        </p:spPr>
        <p:txBody>
          <a:bodyPr wrap="square">
            <a:spAutoFit/>
          </a:bodyPr>
          <a:lstStyle/>
          <a:p>
            <a:r>
              <a:rPr lang="en-US" dirty="0"/>
              <a:t>http://</a:t>
            </a:r>
            <a:r>
              <a:rPr lang="en-US" dirty="0" err="1"/>
              <a:t>ecc.ibm.com</a:t>
            </a:r>
            <a:r>
              <a:rPr lang="en-US" dirty="0"/>
              <a:t>/case-study/us-</a:t>
            </a:r>
            <a:r>
              <a:rPr lang="en-US" dirty="0" err="1"/>
              <a:t>en</a:t>
            </a:r>
            <a:r>
              <a:rPr lang="en-US" dirty="0"/>
              <a:t>/ECCF-WUC12544USEN</a:t>
            </a:r>
          </a:p>
        </p:txBody>
      </p:sp>
    </p:spTree>
    <p:extLst>
      <p:ext uri="{BB962C8B-B14F-4D97-AF65-F5344CB8AC3E}">
        <p14:creationId xmlns:p14="http://schemas.microsoft.com/office/powerpoint/2010/main" val="1569995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5300_IBM_Black"/>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18300" y="2908515"/>
            <a:ext cx="3377124" cy="1264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2"/>
          <p:cNvSpPr>
            <a:spLocks noGrp="1"/>
          </p:cNvSpPr>
          <p:nvPr>
            <p:ph type="title"/>
          </p:nvPr>
        </p:nvSpPr>
        <p:spPr>
          <a:xfrm>
            <a:off x="530225" y="360363"/>
            <a:ext cx="9629775" cy="731837"/>
          </a:xfrm>
        </p:spPr>
        <p:txBody>
          <a:bodyPr/>
          <a:lstStyle/>
          <a:p>
            <a:r>
              <a:rPr lang="en-US" sz="3200" dirty="0"/>
              <a:t>Build on the cognitive platform for business</a:t>
            </a:r>
            <a:r>
              <a:rPr lang="en-US" altLang="en-US" sz="3200" dirty="0">
                <a:solidFill>
                  <a:schemeClr val="bg1"/>
                </a:solidFill>
              </a:rPr>
              <a:t/>
            </a:r>
            <a:br>
              <a:rPr lang="en-US" altLang="en-US" sz="3200" dirty="0">
                <a:solidFill>
                  <a:schemeClr val="bg1"/>
                </a:solidFill>
              </a:rPr>
            </a:br>
            <a:endParaRPr lang="en-US" altLang="en-US" sz="3200" dirty="0">
              <a:solidFill>
                <a:schemeClr val="bg1"/>
              </a:solidFill>
            </a:endParaRPr>
          </a:p>
        </p:txBody>
      </p:sp>
      <p:sp>
        <p:nvSpPr>
          <p:cNvPr id="11" name="TextBox 1"/>
          <p:cNvSpPr txBox="1">
            <a:spLocks noChangeArrowheads="1"/>
          </p:cNvSpPr>
          <p:nvPr/>
        </p:nvSpPr>
        <p:spPr bwMode="auto">
          <a:xfrm>
            <a:off x="530225" y="1092200"/>
            <a:ext cx="61880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4400" dirty="0" smtClean="0">
                <a:latin typeface="Helvetica Neue Thin" charset="0"/>
                <a:ea typeface="Helvetica Neue Thin" charset="0"/>
                <a:cs typeface="Helvetica Neue Thin" charset="0"/>
              </a:rPr>
              <a:t>with </a:t>
            </a:r>
            <a:r>
              <a:rPr lang="en-US" altLang="en-US" sz="4400" dirty="0">
                <a:latin typeface="Helvetica Neue Thin" charset="0"/>
                <a:ea typeface="Helvetica Neue Thin" charset="0"/>
                <a:cs typeface="Helvetica Neue Thin" charset="0"/>
              </a:rPr>
              <a:t>IBM </a:t>
            </a:r>
            <a:r>
              <a:rPr lang="en-US" altLang="en-US" sz="4400" b="1" dirty="0" smtClean="0">
                <a:latin typeface="Helvetica Neue Thin" charset="0"/>
                <a:ea typeface="Helvetica Neue Thin" charset="0"/>
                <a:cs typeface="Helvetica Neue Thin" charset="0"/>
              </a:rPr>
              <a:t>Cloud</a:t>
            </a:r>
            <a:endParaRPr lang="en-US" altLang="en-US" sz="4400" b="1" dirty="0">
              <a:latin typeface="Helvetica Neue Thin" charset="0"/>
              <a:ea typeface="Helvetica Neue Thin" charset="0"/>
              <a:cs typeface="Helvetica Neue Thin" charset="0"/>
            </a:endParaRPr>
          </a:p>
        </p:txBody>
      </p:sp>
      <p:sp>
        <p:nvSpPr>
          <p:cNvPr id="2" name="TextBox 1"/>
          <p:cNvSpPr txBox="1"/>
          <p:nvPr/>
        </p:nvSpPr>
        <p:spPr>
          <a:xfrm>
            <a:off x="2054901" y="2908515"/>
            <a:ext cx="3719288" cy="2031325"/>
          </a:xfrm>
          <a:prstGeom prst="rect">
            <a:avLst/>
          </a:prstGeom>
          <a:noFill/>
        </p:spPr>
        <p:txBody>
          <a:bodyPr wrap="none" rtlCol="0">
            <a:spAutoFit/>
          </a:bodyPr>
          <a:lstStyle/>
          <a:p>
            <a:r>
              <a:rPr lang="en-US" dirty="0" smtClean="0"/>
              <a:t>Sam Ennis</a:t>
            </a:r>
          </a:p>
          <a:p>
            <a:r>
              <a:rPr lang="en-US" dirty="0" smtClean="0">
                <a:hlinkClick r:id="rId4"/>
              </a:rPr>
              <a:t>sam.ennis@ibm.com</a:t>
            </a:r>
            <a:endParaRPr lang="en-US" dirty="0" smtClean="0"/>
          </a:p>
          <a:p>
            <a:endParaRPr lang="en-US" dirty="0" smtClean="0"/>
          </a:p>
          <a:p>
            <a:r>
              <a:rPr lang="en-US" altLang="en-US" dirty="0">
                <a:latin typeface="Helvetica Neue Light" charset="0"/>
                <a:ea typeface="Helvetica Neue Light" charset="0"/>
                <a:cs typeface="Helvetica Neue Light" charset="0"/>
              </a:rPr>
              <a:t>Client Technical Solutions Specialist</a:t>
            </a:r>
          </a:p>
          <a:p>
            <a:r>
              <a:rPr lang="en-US" altLang="en-US" dirty="0">
                <a:latin typeface="Helvetica Neue Light" charset="0"/>
                <a:ea typeface="Helvetica Neue Light" charset="0"/>
                <a:cs typeface="Helvetica Neue Light" charset="0"/>
              </a:rPr>
              <a:t>Analytics Platform Cloud Offerings</a:t>
            </a:r>
          </a:p>
          <a:p>
            <a:endParaRPr lang="en-US" dirty="0" smtClean="0"/>
          </a:p>
          <a:p>
            <a:endParaRPr lang="en-US" dirty="0"/>
          </a:p>
        </p:txBody>
      </p:sp>
      <p:sp>
        <p:nvSpPr>
          <p:cNvPr id="3" name="TextBox 2"/>
          <p:cNvSpPr txBox="1"/>
          <p:nvPr/>
        </p:nvSpPr>
        <p:spPr>
          <a:xfrm>
            <a:off x="5274685" y="5383186"/>
            <a:ext cx="6536854" cy="923330"/>
          </a:xfrm>
          <a:prstGeom prst="rect">
            <a:avLst/>
          </a:prstGeom>
          <a:noFill/>
        </p:spPr>
        <p:txBody>
          <a:bodyPr wrap="none" rtlCol="0">
            <a:spAutoFit/>
          </a:bodyPr>
          <a:lstStyle/>
          <a:p>
            <a:r>
              <a:rPr lang="en-US" dirty="0" smtClean="0"/>
              <a:t>Instructions to set up this app </a:t>
            </a:r>
            <a:r>
              <a:rPr lang="en-US" dirty="0"/>
              <a:t>y</a:t>
            </a:r>
            <a:r>
              <a:rPr lang="en-US" dirty="0" smtClean="0"/>
              <a:t>ourself:</a:t>
            </a:r>
          </a:p>
          <a:p>
            <a:r>
              <a:rPr lang="en-US" dirty="0">
                <a:hlinkClick r:id="rId5"/>
              </a:rPr>
              <a:t>https://</a:t>
            </a:r>
            <a:r>
              <a:rPr lang="en-US" dirty="0" smtClean="0">
                <a:hlinkClick r:id="rId5"/>
              </a:rPr>
              <a:t>github.com/samcennis/Watson-Conversation-ML-Demo</a:t>
            </a:r>
            <a:endParaRPr lang="en-US" dirty="0" smtClean="0"/>
          </a:p>
          <a:p>
            <a:endParaRPr lang="en-US" dirty="0"/>
          </a:p>
        </p:txBody>
      </p:sp>
      <p:sp>
        <p:nvSpPr>
          <p:cNvPr id="7" name="TextBox 6"/>
          <p:cNvSpPr txBox="1"/>
          <p:nvPr/>
        </p:nvSpPr>
        <p:spPr>
          <a:xfrm>
            <a:off x="530225" y="5383186"/>
            <a:ext cx="4185761" cy="646331"/>
          </a:xfrm>
          <a:prstGeom prst="rect">
            <a:avLst/>
          </a:prstGeom>
          <a:noFill/>
        </p:spPr>
        <p:txBody>
          <a:bodyPr wrap="none" rtlCol="0">
            <a:spAutoFit/>
          </a:bodyPr>
          <a:lstStyle/>
          <a:p>
            <a:r>
              <a:rPr lang="en-US" dirty="0" smtClean="0"/>
              <a:t>Sign up for IBM Cloud:</a:t>
            </a:r>
          </a:p>
          <a:p>
            <a:r>
              <a:rPr lang="en-US" dirty="0">
                <a:hlinkClick r:id="rId6"/>
              </a:rPr>
              <a:t>https://console.bluemix.net/registration</a:t>
            </a:r>
            <a:r>
              <a:rPr lang="en-US" dirty="0" smtClean="0">
                <a:hlinkClick r:id="rId6"/>
              </a:rPr>
              <a:t>/</a:t>
            </a:r>
            <a:endParaRPr lang="en-US" dirty="0" smtClean="0"/>
          </a:p>
        </p:txBody>
      </p:sp>
    </p:spTree>
    <p:extLst>
      <p:ext uri="{BB962C8B-B14F-4D97-AF65-F5344CB8AC3E}">
        <p14:creationId xmlns:p14="http://schemas.microsoft.com/office/powerpoint/2010/main" val="13933128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23798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92132" y="869803"/>
            <a:ext cx="8878887" cy="891111"/>
          </a:xfrm>
        </p:spPr>
        <p:txBody>
          <a:bodyPr/>
          <a:lstStyle/>
          <a:p>
            <a:r>
              <a:rPr lang="en-US" sz="2300" dirty="0"/>
              <a:t>Managing the deployment of traditional machine learning models is challenging due to a lack of tooling &amp; collaboration</a:t>
            </a:r>
          </a:p>
        </p:txBody>
      </p:sp>
      <p:sp>
        <p:nvSpPr>
          <p:cNvPr id="5" name="Cloud Callout 4"/>
          <p:cNvSpPr/>
          <p:nvPr/>
        </p:nvSpPr>
        <p:spPr bwMode="auto">
          <a:xfrm>
            <a:off x="1692132" y="1753171"/>
            <a:ext cx="2596165" cy="1504591"/>
          </a:xfrm>
          <a:prstGeom prst="cloudCallout">
            <a:avLst>
              <a:gd name="adj1" fmla="val -8708"/>
              <a:gd name="adj2" fmla="val 93484"/>
            </a:avLst>
          </a:prstGeom>
          <a:solidFill>
            <a:srgbClr val="42D6C3"/>
          </a:solidFill>
          <a:ln w="9525" cap="flat" cmpd="sng" algn="ctr">
            <a:solidFill>
              <a:srgbClr val="42D6C3"/>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342900">
              <a:lnSpc>
                <a:spcPct val="97000"/>
              </a:lnSpc>
              <a:buClr>
                <a:srgbClr val="000600"/>
              </a:buClr>
              <a:buSzPct val="100000"/>
            </a:pPr>
            <a:r>
              <a:rPr lang="en-US" sz="1600" dirty="0">
                <a:solidFill>
                  <a:schemeClr val="bg1"/>
                </a:solidFill>
                <a:cs typeface="Arial Unicode MS" charset="0"/>
              </a:rPr>
              <a:t>How can I share my models and collaborate with app developers?</a:t>
            </a:r>
          </a:p>
        </p:txBody>
      </p:sp>
      <p:pic>
        <p:nvPicPr>
          <p:cNvPr id="6" name="Picture 5" descr="Persona_Chris_DataScientist_P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5088" y="4203068"/>
            <a:ext cx="1559940" cy="1524523"/>
          </a:xfrm>
          <a:prstGeom prst="rect">
            <a:avLst/>
          </a:prstGeom>
        </p:spPr>
      </p:pic>
      <p:sp>
        <p:nvSpPr>
          <p:cNvPr id="7" name="TextBox 6"/>
          <p:cNvSpPr txBox="1"/>
          <p:nvPr/>
        </p:nvSpPr>
        <p:spPr>
          <a:xfrm>
            <a:off x="1763094" y="5860976"/>
            <a:ext cx="2123806" cy="369332"/>
          </a:xfrm>
          <a:prstGeom prst="rect">
            <a:avLst/>
          </a:prstGeom>
          <a:noFill/>
        </p:spPr>
        <p:txBody>
          <a:bodyPr wrap="square" rtlCol="0">
            <a:spAutoFit/>
          </a:bodyPr>
          <a:lstStyle/>
          <a:p>
            <a:pPr algn="ctr" defTabSz="685800"/>
            <a:r>
              <a:rPr lang="en-US" dirty="0">
                <a:ea typeface="ＭＳ Ｐゴシック"/>
              </a:rPr>
              <a:t>Data Scientist</a:t>
            </a:r>
          </a:p>
        </p:txBody>
      </p:sp>
      <p:sp>
        <p:nvSpPr>
          <p:cNvPr id="8" name="Cloud Callout 7"/>
          <p:cNvSpPr/>
          <p:nvPr/>
        </p:nvSpPr>
        <p:spPr bwMode="auto">
          <a:xfrm>
            <a:off x="7317605" y="1656351"/>
            <a:ext cx="3102022" cy="1174134"/>
          </a:xfrm>
          <a:prstGeom prst="cloudCallout">
            <a:avLst>
              <a:gd name="adj1" fmla="val 8549"/>
              <a:gd name="adj2" fmla="val 132449"/>
            </a:avLst>
          </a:prstGeom>
          <a:solidFill>
            <a:srgbClr val="EFC100"/>
          </a:solidFill>
          <a:ln w="9525" cap="flat" cmpd="sng" algn="ctr">
            <a:solidFill>
              <a:srgbClr val="EFC1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342900">
              <a:lnSpc>
                <a:spcPct val="97000"/>
              </a:lnSpc>
              <a:buClr>
                <a:srgbClr val="000600"/>
              </a:buClr>
              <a:buSzPct val="100000"/>
            </a:pPr>
            <a:r>
              <a:rPr lang="en-US" sz="1600" dirty="0">
                <a:solidFill>
                  <a:schemeClr val="bg1"/>
                </a:solidFill>
              </a:rPr>
              <a:t>How do I deploy this model into multiple applications?</a:t>
            </a:r>
          </a:p>
        </p:txBody>
      </p:sp>
      <p:pic>
        <p:nvPicPr>
          <p:cNvPr id="9" name="Picture 8" descr="Persona_Kai_ApplicationDeveloper_P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0923" y="4194119"/>
            <a:ext cx="1562521" cy="1527048"/>
          </a:xfrm>
          <a:prstGeom prst="rect">
            <a:avLst/>
          </a:prstGeom>
        </p:spPr>
      </p:pic>
      <p:sp>
        <p:nvSpPr>
          <p:cNvPr id="10" name="TextBox 9"/>
          <p:cNvSpPr txBox="1"/>
          <p:nvPr/>
        </p:nvSpPr>
        <p:spPr>
          <a:xfrm>
            <a:off x="8422231" y="5859808"/>
            <a:ext cx="1710725" cy="369332"/>
          </a:xfrm>
          <a:prstGeom prst="rect">
            <a:avLst/>
          </a:prstGeom>
          <a:noFill/>
        </p:spPr>
        <p:txBody>
          <a:bodyPr wrap="none" rtlCol="0">
            <a:spAutoFit/>
          </a:bodyPr>
          <a:lstStyle/>
          <a:p>
            <a:pPr algn="ctr" defTabSz="685800"/>
            <a:r>
              <a:rPr lang="en-US" dirty="0">
                <a:ea typeface="ＭＳ Ｐゴシック"/>
              </a:rPr>
              <a:t>App Developer</a:t>
            </a:r>
          </a:p>
        </p:txBody>
      </p:sp>
      <p:cxnSp>
        <p:nvCxnSpPr>
          <p:cNvPr id="11" name="Straight Connector 10"/>
          <p:cNvCxnSpPr/>
          <p:nvPr/>
        </p:nvCxnSpPr>
        <p:spPr>
          <a:xfrm>
            <a:off x="5993985" y="1717859"/>
            <a:ext cx="31" cy="4597949"/>
          </a:xfrm>
          <a:prstGeom prst="line">
            <a:avLst/>
          </a:prstGeom>
          <a:ln w="5715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581354" y="6360452"/>
            <a:ext cx="2825262" cy="369332"/>
          </a:xfrm>
          <a:prstGeom prst="rect">
            <a:avLst/>
          </a:prstGeom>
          <a:noFill/>
        </p:spPr>
        <p:txBody>
          <a:bodyPr wrap="square" rtlCol="0">
            <a:spAutoFit/>
          </a:bodyPr>
          <a:lstStyle/>
          <a:p>
            <a:pPr algn="ctr"/>
            <a:r>
              <a:rPr lang="en-US" b="1" dirty="0" err="1"/>
              <a:t>RESTful</a:t>
            </a:r>
            <a:r>
              <a:rPr lang="en-US" b="1" dirty="0"/>
              <a:t> Web Services</a:t>
            </a:r>
          </a:p>
        </p:txBody>
      </p:sp>
      <p:sp>
        <p:nvSpPr>
          <p:cNvPr id="13" name="Oval Callout 2"/>
          <p:cNvSpPr/>
          <p:nvPr/>
        </p:nvSpPr>
        <p:spPr bwMode="auto">
          <a:xfrm>
            <a:off x="4288297" y="2477219"/>
            <a:ext cx="2356181" cy="1450187"/>
          </a:xfrm>
          <a:prstGeom prst="wedgeEllipseCallout">
            <a:avLst>
              <a:gd name="adj1" fmla="val -78637"/>
              <a:gd name="adj2" fmla="val 77291"/>
            </a:avLst>
          </a:prstGeom>
          <a:solidFill>
            <a:srgbClr val="42D6C3"/>
          </a:solidFill>
          <a:ln w="9525" cap="flat" cmpd="sng" algn="ctr">
            <a:solidFill>
              <a:srgbClr val="42D6C3"/>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a:r>
              <a:rPr lang="en-US" sz="1600" dirty="0">
                <a:solidFill>
                  <a:schemeClr val="bg1"/>
                </a:solidFill>
              </a:rPr>
              <a:t>How do I manage my models in production?</a:t>
            </a:r>
          </a:p>
        </p:txBody>
      </p:sp>
      <p:sp>
        <p:nvSpPr>
          <p:cNvPr id="14" name="Oval Callout 13"/>
          <p:cNvSpPr/>
          <p:nvPr/>
        </p:nvSpPr>
        <p:spPr bwMode="auto">
          <a:xfrm>
            <a:off x="4966285" y="4016834"/>
            <a:ext cx="3145175" cy="1157269"/>
          </a:xfrm>
          <a:prstGeom prst="wedgeEllipseCallout">
            <a:avLst>
              <a:gd name="adj1" fmla="val 68068"/>
              <a:gd name="adj2" fmla="val -23467"/>
            </a:avLst>
          </a:prstGeom>
          <a:solidFill>
            <a:srgbClr val="EFC100"/>
          </a:solidFill>
          <a:ln w="9525" cap="flat" cmpd="sng" algn="ctr">
            <a:solidFill>
              <a:srgbClr val="EFC1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342900">
              <a:lnSpc>
                <a:spcPct val="97000"/>
              </a:lnSpc>
              <a:buClr>
                <a:srgbClr val="000600"/>
              </a:buClr>
              <a:buSzPct val="100000"/>
            </a:pPr>
            <a:r>
              <a:rPr lang="en-US" sz="1600" dirty="0">
                <a:solidFill>
                  <a:schemeClr val="bg1"/>
                </a:solidFill>
                <a:cs typeface="Arial Unicode MS" charset="0"/>
              </a:rPr>
              <a:t>Is the model still valid? How do we manage the lifecycle?</a:t>
            </a:r>
          </a:p>
        </p:txBody>
      </p:sp>
      <p:sp>
        <p:nvSpPr>
          <p:cNvPr id="15" name="Title 1"/>
          <p:cNvSpPr txBox="1">
            <a:spLocks/>
          </p:cNvSpPr>
          <p:nvPr/>
        </p:nvSpPr>
        <p:spPr bwMode="auto">
          <a:xfrm>
            <a:off x="723901" y="200599"/>
            <a:ext cx="9486900" cy="592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733" b="0" i="0">
                <a:solidFill>
                  <a:schemeClr val="tx1"/>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189" algn="l" rtl="0" eaLnBrk="1" fontAlgn="base" hangingPunct="1">
              <a:spcBef>
                <a:spcPct val="0"/>
              </a:spcBef>
              <a:spcAft>
                <a:spcPct val="0"/>
              </a:spcAft>
              <a:defRPr sz="2200">
                <a:solidFill>
                  <a:schemeClr val="tx1"/>
                </a:solidFill>
                <a:latin typeface="Arial" charset="0"/>
                <a:ea typeface="ＭＳ Ｐゴシック" charset="0"/>
              </a:defRPr>
            </a:lvl6pPr>
            <a:lvl7pPr marL="914377" algn="l" rtl="0" eaLnBrk="1" fontAlgn="base" hangingPunct="1">
              <a:spcBef>
                <a:spcPct val="0"/>
              </a:spcBef>
              <a:spcAft>
                <a:spcPct val="0"/>
              </a:spcAft>
              <a:defRPr sz="2200">
                <a:solidFill>
                  <a:schemeClr val="tx1"/>
                </a:solidFill>
                <a:latin typeface="Arial" charset="0"/>
                <a:ea typeface="ＭＳ Ｐゴシック" charset="0"/>
              </a:defRPr>
            </a:lvl7pPr>
            <a:lvl8pPr marL="1371566" algn="l" rtl="0" eaLnBrk="1" fontAlgn="base" hangingPunct="1">
              <a:spcBef>
                <a:spcPct val="0"/>
              </a:spcBef>
              <a:spcAft>
                <a:spcPct val="0"/>
              </a:spcAft>
              <a:defRPr sz="2200">
                <a:solidFill>
                  <a:schemeClr val="tx1"/>
                </a:solidFill>
                <a:latin typeface="Arial" charset="0"/>
                <a:ea typeface="ＭＳ Ｐゴシック" charset="0"/>
              </a:defRPr>
            </a:lvl8pPr>
            <a:lvl9pPr marL="1828754"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dirty="0" smtClean="0"/>
              <a:t>How does Watson Machine Learning help?</a:t>
            </a:r>
            <a:endParaRPr lang="en-US" kern="0" dirty="0"/>
          </a:p>
        </p:txBody>
      </p:sp>
    </p:spTree>
    <p:extLst>
      <p:ext uri="{BB962C8B-B14F-4D97-AF65-F5344CB8AC3E}">
        <p14:creationId xmlns:p14="http://schemas.microsoft.com/office/powerpoint/2010/main" val="167052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1" y="200599"/>
            <a:ext cx="10622972" cy="592548"/>
          </a:xfrm>
        </p:spPr>
        <p:txBody>
          <a:bodyPr/>
          <a:lstStyle/>
          <a:p>
            <a:r>
              <a:rPr lang="en-US" sz="3200" dirty="0" smtClean="0"/>
              <a:t>What can I use the Watson Conversation Service for?</a:t>
            </a:r>
            <a:endParaRPr lang="en-US" sz="3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464" y="995171"/>
            <a:ext cx="7762009" cy="5682720"/>
          </a:xfrm>
          <a:prstGeom prst="rect">
            <a:avLst/>
          </a:prstGeom>
        </p:spPr>
      </p:pic>
    </p:spTree>
    <p:extLst>
      <p:ext uri="{BB962C8B-B14F-4D97-AF65-F5344CB8AC3E}">
        <p14:creationId xmlns:p14="http://schemas.microsoft.com/office/powerpoint/2010/main" val="1257673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59503" y="1730100"/>
            <a:ext cx="3643140" cy="4292634"/>
          </a:xfrm>
          <a:prstGeom prst="rect">
            <a:avLst/>
          </a:prstGeom>
        </p:spPr>
      </p:pic>
      <p:sp>
        <p:nvSpPr>
          <p:cNvPr id="3" name="Title 2"/>
          <p:cNvSpPr>
            <a:spLocks noGrp="1"/>
          </p:cNvSpPr>
          <p:nvPr>
            <p:ph type="title"/>
          </p:nvPr>
        </p:nvSpPr>
        <p:spPr/>
        <p:txBody>
          <a:bodyPr/>
          <a:lstStyle/>
          <a:p>
            <a:r>
              <a:rPr lang="en-US" dirty="0" smtClean="0"/>
              <a:t>IBM </a:t>
            </a:r>
            <a:r>
              <a:rPr lang="en-US" b="1" dirty="0" smtClean="0"/>
              <a:t>Watson Data Platform</a:t>
            </a:r>
            <a:endParaRPr lang="en-US" b="1" dirty="0"/>
          </a:p>
        </p:txBody>
      </p:sp>
      <p:sp>
        <p:nvSpPr>
          <p:cNvPr id="4" name="Rounded Rectangle 13"/>
          <p:cNvSpPr/>
          <p:nvPr/>
        </p:nvSpPr>
        <p:spPr>
          <a:xfrm>
            <a:off x="9347330" y="1794820"/>
            <a:ext cx="1828800" cy="2887888"/>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 name="Rounded Rectangle 13"/>
          <p:cNvSpPr/>
          <p:nvPr/>
        </p:nvSpPr>
        <p:spPr>
          <a:xfrm>
            <a:off x="7293347" y="1794733"/>
            <a:ext cx="1828800" cy="2883237"/>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nvGrpSpPr>
          <p:cNvPr id="6" name="Group 5"/>
          <p:cNvGrpSpPr/>
          <p:nvPr/>
        </p:nvGrpSpPr>
        <p:grpSpPr>
          <a:xfrm>
            <a:off x="3063246" y="1283873"/>
            <a:ext cx="8584973" cy="5247565"/>
            <a:chOff x="0" y="0"/>
            <a:chExt cx="12192000" cy="6858000"/>
          </a:xfrm>
          <a:solidFill>
            <a:schemeClr val="accent5"/>
          </a:solidFill>
        </p:grpSpPr>
        <p:sp>
          <p:nvSpPr>
            <p:cNvPr id="7" name="Rounded Rectangle 6"/>
            <p:cNvSpPr/>
            <p:nvPr/>
          </p:nvSpPr>
          <p:spPr>
            <a:xfrm>
              <a:off x="0" y="0"/>
              <a:ext cx="12192000" cy="489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0" y="6368143"/>
              <a:ext cx="12192000" cy="4898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0" y="150223"/>
              <a:ext cx="2155371" cy="6381206"/>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805237" y="1754164"/>
            <a:ext cx="6803522" cy="4195960"/>
            <a:chOff x="2312126" y="666206"/>
            <a:chExt cx="10468620" cy="5584373"/>
          </a:xfrm>
        </p:grpSpPr>
        <p:sp>
          <p:nvSpPr>
            <p:cNvPr id="11" name="Rounded Rectangle 10"/>
            <p:cNvSpPr/>
            <p:nvPr/>
          </p:nvSpPr>
          <p:spPr>
            <a:xfrm>
              <a:off x="2312126" y="4816758"/>
              <a:ext cx="10468620" cy="1433821"/>
            </a:xfrm>
            <a:prstGeom prst="roundRect">
              <a:avLst>
                <a:gd name="adj" fmla="val 6537"/>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312126" y="666206"/>
              <a:ext cx="378823" cy="4297680"/>
            </a:xfrm>
            <a:prstGeom prst="roundRect">
              <a:avLst>
                <a:gd name="adj" fmla="val 16882"/>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401923" y="666206"/>
              <a:ext cx="378823" cy="4297680"/>
            </a:xfrm>
            <a:prstGeom prst="roundRect">
              <a:avLst>
                <a:gd name="adj" fmla="val 16882"/>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ounded Rectangle 13"/>
          <p:cNvSpPr/>
          <p:nvPr/>
        </p:nvSpPr>
        <p:spPr>
          <a:xfrm>
            <a:off x="5237866" y="1794541"/>
            <a:ext cx="1828800" cy="2873035"/>
          </a:xfrm>
          <a:prstGeom prst="roundRect">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5" name="TextBox 14"/>
          <p:cNvSpPr txBox="1"/>
          <p:nvPr/>
        </p:nvSpPr>
        <p:spPr>
          <a:xfrm>
            <a:off x="3063245" y="3222969"/>
            <a:ext cx="1499100" cy="1200329"/>
          </a:xfrm>
          <a:prstGeom prst="rect">
            <a:avLst/>
          </a:prstGeom>
          <a:noFill/>
        </p:spPr>
        <p:txBody>
          <a:bodyPr wrap="square" rtlCol="0">
            <a:spAutoFit/>
          </a:bodyPr>
          <a:lstStyle/>
          <a:p>
            <a:pPr algn="ctr"/>
            <a:r>
              <a:rPr lang="en-US" dirty="0">
                <a:ea typeface="Arial" charset="0"/>
                <a:cs typeface="Arial" charset="0"/>
              </a:rPr>
              <a:t>Data Science</a:t>
            </a:r>
          </a:p>
          <a:p>
            <a:pPr algn="ctr"/>
            <a:r>
              <a:rPr lang="en-US" dirty="0">
                <a:ea typeface="Arial" charset="0"/>
                <a:cs typeface="Arial" charset="0"/>
              </a:rPr>
              <a:t>&amp; Machine Learning</a:t>
            </a:r>
          </a:p>
        </p:txBody>
      </p:sp>
      <p:sp>
        <p:nvSpPr>
          <p:cNvPr id="16" name="TextBox 15"/>
          <p:cNvSpPr txBox="1"/>
          <p:nvPr/>
        </p:nvSpPr>
        <p:spPr>
          <a:xfrm>
            <a:off x="3063245" y="4572535"/>
            <a:ext cx="1499100" cy="1569660"/>
          </a:xfrm>
          <a:prstGeom prst="rect">
            <a:avLst/>
          </a:prstGeom>
          <a:noFill/>
        </p:spPr>
        <p:txBody>
          <a:bodyPr wrap="square" rtlCol="0">
            <a:spAutoFit/>
          </a:bodyPr>
          <a:lstStyle/>
          <a:p>
            <a:pPr algn="ctr"/>
            <a:r>
              <a:rPr lang="en-US" sz="1600" i="1" dirty="0">
                <a:ea typeface=""/>
              </a:rPr>
              <a:t>Embrace new ways to develop insights and streamline operations</a:t>
            </a:r>
            <a:endParaRPr lang="en-US" sz="2000" i="1" dirty="0">
              <a:ea typeface=""/>
            </a:endParaRPr>
          </a:p>
        </p:txBody>
      </p:sp>
      <p:sp>
        <p:nvSpPr>
          <p:cNvPr id="17" name="TextBox 16"/>
          <p:cNvSpPr txBox="1"/>
          <p:nvPr/>
        </p:nvSpPr>
        <p:spPr>
          <a:xfrm>
            <a:off x="5335015" y="2738569"/>
            <a:ext cx="1634503" cy="646331"/>
          </a:xfrm>
          <a:prstGeom prst="rect">
            <a:avLst/>
          </a:prstGeom>
          <a:noFill/>
        </p:spPr>
        <p:txBody>
          <a:bodyPr wrap="square" rtlCol="0">
            <a:spAutoFit/>
          </a:bodyPr>
          <a:lstStyle/>
          <a:p>
            <a:pPr algn="ctr"/>
            <a:r>
              <a:rPr lang="en-US" dirty="0">
                <a:ea typeface="Arial" charset="0"/>
                <a:cs typeface="Arial" charset="0"/>
              </a:rPr>
              <a:t>Unified Governance</a:t>
            </a:r>
          </a:p>
        </p:txBody>
      </p:sp>
      <p:sp>
        <p:nvSpPr>
          <p:cNvPr id="18" name="TextBox 17"/>
          <p:cNvSpPr txBox="1"/>
          <p:nvPr/>
        </p:nvSpPr>
        <p:spPr>
          <a:xfrm>
            <a:off x="5415225" y="3496063"/>
            <a:ext cx="1513255" cy="1077218"/>
          </a:xfrm>
          <a:prstGeom prst="rect">
            <a:avLst/>
          </a:prstGeom>
          <a:noFill/>
        </p:spPr>
        <p:txBody>
          <a:bodyPr wrap="square" rtlCol="0">
            <a:spAutoFit/>
          </a:bodyPr>
          <a:lstStyle/>
          <a:p>
            <a:pPr algn="ctr" fontAlgn="auto">
              <a:lnSpc>
                <a:spcPct val="100000"/>
              </a:lnSpc>
              <a:spcAft>
                <a:spcPts val="0"/>
              </a:spcAft>
              <a:defRPr/>
            </a:pPr>
            <a:r>
              <a:rPr lang="en-US" sz="1600" i="1" dirty="0">
                <a:ea typeface=""/>
              </a:rPr>
              <a:t>Enable better insight and compliance across all data</a:t>
            </a:r>
          </a:p>
        </p:txBody>
      </p:sp>
      <p:sp>
        <p:nvSpPr>
          <p:cNvPr id="19" name="TextBox 18"/>
          <p:cNvSpPr txBox="1"/>
          <p:nvPr/>
        </p:nvSpPr>
        <p:spPr>
          <a:xfrm>
            <a:off x="7309736" y="2738569"/>
            <a:ext cx="1796023" cy="646331"/>
          </a:xfrm>
          <a:prstGeom prst="rect">
            <a:avLst/>
          </a:prstGeom>
          <a:noFill/>
        </p:spPr>
        <p:txBody>
          <a:bodyPr wrap="square" rtlCol="0">
            <a:spAutoFit/>
          </a:bodyPr>
          <a:lstStyle/>
          <a:p>
            <a:pPr algn="ctr"/>
            <a:r>
              <a:rPr lang="en-US" dirty="0">
                <a:ea typeface="Arial" charset="0"/>
                <a:cs typeface="Arial" charset="0"/>
              </a:rPr>
              <a:t>Hybrid Data Management</a:t>
            </a:r>
          </a:p>
        </p:txBody>
      </p:sp>
      <p:sp>
        <p:nvSpPr>
          <p:cNvPr id="20" name="TextBox 19"/>
          <p:cNvSpPr txBox="1"/>
          <p:nvPr/>
        </p:nvSpPr>
        <p:spPr>
          <a:xfrm>
            <a:off x="7309736" y="3496063"/>
            <a:ext cx="1778949" cy="1077218"/>
          </a:xfrm>
          <a:prstGeom prst="rect">
            <a:avLst/>
          </a:prstGeom>
          <a:noFill/>
        </p:spPr>
        <p:txBody>
          <a:bodyPr wrap="square" rtlCol="0">
            <a:spAutoFit/>
          </a:bodyPr>
          <a:lstStyle/>
          <a:p>
            <a:pPr algn="ctr"/>
            <a:r>
              <a:rPr lang="en-US" sz="1600" i="1" dirty="0">
                <a:ea typeface=""/>
              </a:rPr>
              <a:t>Unify the approach to data and content on the path to cloud</a:t>
            </a:r>
          </a:p>
        </p:txBody>
      </p:sp>
      <p:sp>
        <p:nvSpPr>
          <p:cNvPr id="21" name="TextBox 20"/>
          <p:cNvSpPr txBox="1"/>
          <p:nvPr/>
        </p:nvSpPr>
        <p:spPr>
          <a:xfrm>
            <a:off x="9347330" y="2738569"/>
            <a:ext cx="1828800" cy="646331"/>
          </a:xfrm>
          <a:prstGeom prst="rect">
            <a:avLst/>
          </a:prstGeom>
          <a:noFill/>
        </p:spPr>
        <p:txBody>
          <a:bodyPr wrap="square" rtlCol="0">
            <a:spAutoFit/>
          </a:bodyPr>
          <a:lstStyle/>
          <a:p>
            <a:pPr algn="ctr"/>
            <a:r>
              <a:rPr lang="en-US" dirty="0">
                <a:ea typeface="Arial" charset="0"/>
                <a:cs typeface="Arial" charset="0"/>
              </a:rPr>
              <a:t>Data Analytics &amp; Visualization</a:t>
            </a:r>
          </a:p>
        </p:txBody>
      </p:sp>
      <p:sp>
        <p:nvSpPr>
          <p:cNvPr id="22" name="TextBox 21"/>
          <p:cNvSpPr txBox="1"/>
          <p:nvPr/>
        </p:nvSpPr>
        <p:spPr>
          <a:xfrm>
            <a:off x="9347330" y="3496063"/>
            <a:ext cx="1828799" cy="1077218"/>
          </a:xfrm>
          <a:prstGeom prst="rect">
            <a:avLst/>
          </a:prstGeom>
          <a:noFill/>
        </p:spPr>
        <p:txBody>
          <a:bodyPr wrap="square" rtlCol="0">
            <a:spAutoFit/>
          </a:bodyPr>
          <a:lstStyle/>
          <a:p>
            <a:pPr algn="ctr"/>
            <a:r>
              <a:rPr lang="en-US" sz="1600" i="1" dirty="0">
                <a:ea typeface=""/>
              </a:rPr>
              <a:t>Empower all to make data-driven decisions quickly and easily</a:t>
            </a:r>
          </a:p>
        </p:txBody>
      </p:sp>
      <p:sp>
        <p:nvSpPr>
          <p:cNvPr id="23" name="TextBox 22"/>
          <p:cNvSpPr txBox="1"/>
          <p:nvPr/>
        </p:nvSpPr>
        <p:spPr>
          <a:xfrm>
            <a:off x="6662768" y="5081288"/>
            <a:ext cx="4699795" cy="369332"/>
          </a:xfrm>
          <a:prstGeom prst="rect">
            <a:avLst/>
          </a:prstGeom>
          <a:noFill/>
        </p:spPr>
        <p:txBody>
          <a:bodyPr wrap="square" rtlCol="0">
            <a:spAutoFit/>
          </a:bodyPr>
          <a:lstStyle/>
          <a:p>
            <a:pPr algn="ctr"/>
            <a:r>
              <a:rPr lang="en-US" dirty="0">
                <a:ea typeface="Arial" charset="0"/>
                <a:cs typeface="Arial" charset="0"/>
              </a:rPr>
              <a:t>Open Source: Hadoop, Spark</a:t>
            </a:r>
            <a:r>
              <a:rPr lang="en-US" dirty="0"/>
              <a:t> </a:t>
            </a:r>
            <a:r>
              <a:rPr lang="en-US" dirty="0">
                <a:ea typeface="Arial" charset="0"/>
                <a:cs typeface="Arial" charset="0"/>
              </a:rPr>
              <a:t>&amp; more</a:t>
            </a:r>
          </a:p>
        </p:txBody>
      </p:sp>
      <p:sp>
        <p:nvSpPr>
          <p:cNvPr id="24" name="TextBox 23"/>
          <p:cNvSpPr txBox="1"/>
          <p:nvPr/>
        </p:nvSpPr>
        <p:spPr>
          <a:xfrm>
            <a:off x="6662768" y="5450620"/>
            <a:ext cx="4513361" cy="338554"/>
          </a:xfrm>
          <a:prstGeom prst="rect">
            <a:avLst/>
          </a:prstGeom>
          <a:noFill/>
        </p:spPr>
        <p:txBody>
          <a:bodyPr wrap="square" rtlCol="0">
            <a:spAutoFit/>
          </a:bodyPr>
          <a:lstStyle/>
          <a:p>
            <a:pPr algn="ctr"/>
            <a:r>
              <a:rPr lang="en-US" sz="1600" i="1" dirty="0"/>
              <a:t>Commit to openness—for speed and innovation</a:t>
            </a:r>
          </a:p>
        </p:txBody>
      </p:sp>
      <p:pic>
        <p:nvPicPr>
          <p:cNvPr id="25" name="Picture 24"/>
          <p:cNvPicPr>
            <a:picLocks noChangeAspect="1"/>
          </p:cNvPicPr>
          <p:nvPr/>
        </p:nvPicPr>
        <p:blipFill>
          <a:blip r:embed="rId4">
            <a:lum bright="100000"/>
            <a:extLst>
              <a:ext uri="{28A0092B-C50C-407E-A947-70E740481C1C}">
                <a14:useLocalDpi xmlns:a14="http://schemas.microsoft.com/office/drawing/2010/main" val="0"/>
              </a:ext>
            </a:extLst>
          </a:blip>
          <a:stretch>
            <a:fillRect/>
          </a:stretch>
        </p:blipFill>
        <p:spPr>
          <a:xfrm>
            <a:off x="3300083" y="2059318"/>
            <a:ext cx="1025425" cy="1033194"/>
          </a:xfrm>
          <a:prstGeom prst="rect">
            <a:avLst/>
          </a:prstGeom>
          <a:noFill/>
          <a:ln>
            <a:noFill/>
          </a:ln>
          <a:effectLst>
            <a:outerShdw blurRad="12700" dist="12700" dir="2700000" algn="tl" rotWithShape="0">
              <a:prstClr val="black">
                <a:alpha val="40000"/>
              </a:prstClr>
            </a:outerShdw>
          </a:effectLst>
        </p:spPr>
      </p:pic>
      <p:pic>
        <p:nvPicPr>
          <p:cNvPr id="26" name="Picture 25"/>
          <p:cNvPicPr>
            <a:picLocks noChangeAspect="1"/>
          </p:cNvPicPr>
          <p:nvPr/>
        </p:nvPicPr>
        <p:blipFill>
          <a:blip r:embed="rId5">
            <a:lum bright="100000"/>
            <a:extLst>
              <a:ext uri="{28A0092B-C50C-407E-A947-70E740481C1C}">
                <a14:useLocalDpi xmlns:a14="http://schemas.microsoft.com/office/drawing/2010/main" val="0"/>
              </a:ext>
            </a:extLst>
          </a:blip>
          <a:stretch>
            <a:fillRect/>
          </a:stretch>
        </p:blipFill>
        <p:spPr>
          <a:xfrm>
            <a:off x="7836164" y="1948505"/>
            <a:ext cx="743167" cy="765687"/>
          </a:xfrm>
          <a:prstGeom prst="rect">
            <a:avLst/>
          </a:prstGeom>
          <a:noFill/>
          <a:ln>
            <a:noFill/>
          </a:ln>
          <a:effectLst>
            <a:outerShdw blurRad="12700" dist="12700" dir="2700000" algn="tl" rotWithShape="0">
              <a:prstClr val="black">
                <a:alpha val="40000"/>
              </a:prstClr>
            </a:outerShdw>
          </a:effectLst>
        </p:spPr>
      </p:pic>
      <p:sp>
        <p:nvSpPr>
          <p:cNvPr id="39" name="Rounded Rectangle 38"/>
          <p:cNvSpPr/>
          <p:nvPr/>
        </p:nvSpPr>
        <p:spPr>
          <a:xfrm>
            <a:off x="698163" y="1290365"/>
            <a:ext cx="2205135" cy="5234581"/>
          </a:xfrm>
          <a:prstGeom prst="roundRect">
            <a:avLst>
              <a:gd name="adj" fmla="val 3751"/>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6">
            <a:lum bright="100000"/>
            <a:extLst>
              <a:ext uri="{28A0092B-C50C-407E-A947-70E740481C1C}">
                <a14:useLocalDpi xmlns:a14="http://schemas.microsoft.com/office/drawing/2010/main" val="0"/>
              </a:ext>
            </a:extLst>
          </a:blip>
          <a:stretch>
            <a:fillRect/>
          </a:stretch>
        </p:blipFill>
        <p:spPr>
          <a:xfrm>
            <a:off x="5894454" y="5065723"/>
            <a:ext cx="771317" cy="731906"/>
          </a:xfrm>
          <a:prstGeom prst="rect">
            <a:avLst/>
          </a:prstGeom>
          <a:noFill/>
          <a:ln>
            <a:noFill/>
          </a:ln>
          <a:effectLst>
            <a:outerShdw blurRad="12700" dist="12700" dir="2700000" algn="tl" rotWithShape="0">
              <a:prstClr val="black">
                <a:alpha val="40000"/>
              </a:prstClr>
            </a:outerShdw>
          </a:effectLst>
        </p:spPr>
      </p:pic>
      <p:pic>
        <p:nvPicPr>
          <p:cNvPr id="28" name="Picture 27"/>
          <p:cNvPicPr>
            <a:picLocks noChangeAspect="1"/>
          </p:cNvPicPr>
          <p:nvPr/>
        </p:nvPicPr>
        <p:blipFill>
          <a:blip r:embed="rId7">
            <a:lum bright="100000"/>
            <a:extLst>
              <a:ext uri="{28A0092B-C50C-407E-A947-70E740481C1C}">
                <a14:useLocalDpi xmlns:a14="http://schemas.microsoft.com/office/drawing/2010/main" val="0"/>
              </a:ext>
            </a:extLst>
          </a:blip>
          <a:stretch>
            <a:fillRect/>
          </a:stretch>
        </p:blipFill>
        <p:spPr>
          <a:xfrm>
            <a:off x="5769423" y="1942875"/>
            <a:ext cx="765686" cy="776946"/>
          </a:xfrm>
          <a:prstGeom prst="rect">
            <a:avLst/>
          </a:prstGeom>
          <a:noFill/>
          <a:ln>
            <a:noFill/>
          </a:ln>
          <a:effectLst>
            <a:outerShdw blurRad="12700" dist="12700" dir="2700000" algn="tl" rotWithShape="0">
              <a:prstClr val="black">
                <a:alpha val="40000"/>
              </a:prstClr>
            </a:outerShdw>
          </a:effectLst>
        </p:spPr>
      </p:pic>
      <p:pic>
        <p:nvPicPr>
          <p:cNvPr id="29" name="Picture 28"/>
          <p:cNvPicPr>
            <a:picLocks noChangeAspect="1"/>
          </p:cNvPicPr>
          <p:nvPr/>
        </p:nvPicPr>
        <p:blipFill>
          <a:blip r:embed="rId8">
            <a:lum bright="100000"/>
            <a:extLst>
              <a:ext uri="{28A0092B-C50C-407E-A947-70E740481C1C}">
                <a14:useLocalDpi xmlns:a14="http://schemas.microsoft.com/office/drawing/2010/main" val="0"/>
              </a:ext>
            </a:extLst>
          </a:blip>
          <a:stretch>
            <a:fillRect/>
          </a:stretch>
        </p:blipFill>
        <p:spPr>
          <a:xfrm>
            <a:off x="9870442" y="1942875"/>
            <a:ext cx="782576" cy="776946"/>
          </a:xfrm>
          <a:prstGeom prst="rect">
            <a:avLst/>
          </a:prstGeom>
          <a:noFill/>
          <a:ln>
            <a:noFill/>
          </a:ln>
          <a:effectLst>
            <a:outerShdw blurRad="12700" dist="12700" dir="2700000" algn="tl" rotWithShape="0">
              <a:prstClr val="black">
                <a:alpha val="40000"/>
              </a:prstClr>
            </a:outerShdw>
          </a:effectLst>
        </p:spPr>
      </p:pic>
      <p:sp>
        <p:nvSpPr>
          <p:cNvPr id="30" name="Rectangle 29"/>
          <p:cNvSpPr/>
          <p:nvPr/>
        </p:nvSpPr>
        <p:spPr>
          <a:xfrm>
            <a:off x="473629" y="2154631"/>
            <a:ext cx="2630488" cy="396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latin typeface="Helvetica Neue Light" charset="0"/>
                <a:ea typeface="Helvetica Neue Light" charset="0"/>
                <a:cs typeface="Helvetica Neue Light" charset="0"/>
              </a:rPr>
              <a:t>Business Analysts</a:t>
            </a:r>
          </a:p>
        </p:txBody>
      </p:sp>
      <p:pic>
        <p:nvPicPr>
          <p:cNvPr id="31" name="Picture 67" descr="Persona_Eden_BusinessAnalyst_PN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444386" y="1522469"/>
            <a:ext cx="68897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a:xfrm>
            <a:off x="522842" y="3350239"/>
            <a:ext cx="2532062" cy="396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latin typeface="Helvetica Neue Light" charset="0"/>
                <a:ea typeface="Helvetica Neue Light" charset="0"/>
                <a:cs typeface="Helvetica Neue Light" charset="0"/>
              </a:rPr>
              <a:t>Data Scientists</a:t>
            </a:r>
          </a:p>
        </p:txBody>
      </p:sp>
      <p:pic>
        <p:nvPicPr>
          <p:cNvPr id="33" name="Picture 69" descr="Persona_Chris_DataScientist_PNG.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44386" y="2721129"/>
            <a:ext cx="68897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p:cNvSpPr/>
          <p:nvPr/>
        </p:nvSpPr>
        <p:spPr>
          <a:xfrm>
            <a:off x="463310" y="5813740"/>
            <a:ext cx="2651125" cy="396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latin typeface="Helvetica Neue Light" charset="0"/>
                <a:ea typeface="Helvetica Neue Light" charset="0"/>
                <a:cs typeface="Helvetica Neue Light" charset="0"/>
              </a:rPr>
              <a:t>App Developers</a:t>
            </a:r>
          </a:p>
        </p:txBody>
      </p:sp>
      <p:pic>
        <p:nvPicPr>
          <p:cNvPr id="35" name="Picture 71" descr="Persona_Kai_ApplicationDeveloper_PNG.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31666" y="5098396"/>
            <a:ext cx="69056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415666" y="4545847"/>
            <a:ext cx="2722562" cy="396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2000" dirty="0">
                <a:solidFill>
                  <a:schemeClr val="tx1"/>
                </a:solidFill>
                <a:latin typeface="Helvetica Neue Light" charset="0"/>
                <a:ea typeface="Helvetica Neue Light" charset="0"/>
                <a:cs typeface="Helvetica Neue Light" charset="0"/>
              </a:rPr>
              <a:t>Data Engineers</a:t>
            </a:r>
          </a:p>
        </p:txBody>
      </p:sp>
      <p:pic>
        <p:nvPicPr>
          <p:cNvPr id="37" name="Picture 73" descr="Persona_Harley_DataEngineer_PNG.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446063" y="3876417"/>
            <a:ext cx="6905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03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par>
                                <p:cTn id="75" presetID="10"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nodeType="with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4" grpId="0" animBg="1"/>
      <p:bldP spid="15" grpId="0"/>
      <p:bldP spid="16" grpId="0"/>
      <p:bldP spid="17" grpId="0"/>
      <p:bldP spid="18" grpId="0"/>
      <p:bldP spid="19" grpId="0"/>
      <p:bldP spid="20" grpId="0"/>
      <p:bldP spid="21" grpId="0"/>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nvPr>
        </p:nvGraphicFramePr>
        <p:xfrm>
          <a:off x="2389854" y="3149723"/>
          <a:ext cx="7129571" cy="2091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5175650" y="3514725"/>
            <a:ext cx="65" cy="164532"/>
          </a:xfrm>
          <a:prstGeom prst="rect">
            <a:avLst/>
          </a:prstGeom>
          <a:noFill/>
        </p:spPr>
        <p:txBody>
          <a:bodyPr wrap="none" lIns="0" tIns="0" rIns="0" bIns="0">
            <a:spAutoFit/>
          </a:bodyPr>
          <a:lstStyle/>
          <a:p>
            <a:pPr>
              <a:defRPr/>
            </a:pPr>
            <a:endParaRPr lang="en-US" sz="1069" dirty="0">
              <a:solidFill>
                <a:schemeClr val="bg2"/>
              </a:solidFill>
            </a:endParaRPr>
          </a:p>
        </p:txBody>
      </p:sp>
      <p:sp>
        <p:nvSpPr>
          <p:cNvPr id="6" name="TextBox 5"/>
          <p:cNvSpPr txBox="1"/>
          <p:nvPr/>
        </p:nvSpPr>
        <p:spPr>
          <a:xfrm>
            <a:off x="1524001" y="1456489"/>
            <a:ext cx="8999034" cy="1029486"/>
          </a:xfrm>
          <a:prstGeom prst="rect">
            <a:avLst/>
          </a:prstGeom>
          <a:noFill/>
        </p:spPr>
        <p:txBody>
          <a:bodyPr wrap="square" lIns="68554" tIns="34277" rIns="68554" bIns="34277" anchor="ctr" anchorCtr="0">
            <a:spAutoFit/>
          </a:bodyPr>
          <a:lstStyle/>
          <a:p>
            <a:pPr marL="7141" algn="ctr">
              <a:spcBef>
                <a:spcPct val="10000"/>
              </a:spcBef>
              <a:buClr>
                <a:srgbClr val="000000"/>
              </a:buClr>
              <a:defRPr/>
            </a:pPr>
            <a:r>
              <a:rPr lang="en-US" sz="2400" b="1" i="1" dirty="0">
                <a:solidFill>
                  <a:schemeClr val="bg2"/>
                </a:solidFill>
              </a:rPr>
              <a:t>“</a:t>
            </a:r>
            <a:r>
              <a:rPr lang="en-US" sz="2400" b="1" i="1" dirty="0"/>
              <a:t>Computers that</a:t>
            </a:r>
            <a:r>
              <a:rPr lang="is-IS" sz="2400" b="1" i="1" dirty="0"/>
              <a:t> l</a:t>
            </a:r>
            <a:r>
              <a:rPr lang="en-US" sz="2400" b="1" i="1" dirty="0"/>
              <a:t>earn without being </a:t>
            </a:r>
            <a:r>
              <a:rPr lang="en-US" sz="2400" b="1" i="1" dirty="0">
                <a:solidFill>
                  <a:schemeClr val="accent1"/>
                </a:solidFill>
              </a:rPr>
              <a:t>explicitly programmed,</a:t>
            </a:r>
            <a:endParaRPr lang="en-US" sz="2400" b="1" i="1" dirty="0">
              <a:solidFill>
                <a:schemeClr val="bg2"/>
              </a:solidFill>
            </a:endParaRPr>
          </a:p>
          <a:p>
            <a:pPr marL="7141" algn="ctr">
              <a:spcBef>
                <a:spcPct val="10000"/>
              </a:spcBef>
              <a:buClr>
                <a:srgbClr val="000000"/>
              </a:buClr>
              <a:defRPr/>
            </a:pPr>
            <a:r>
              <a:rPr lang="en-US" sz="2400" b="1" i="1" dirty="0"/>
              <a:t>using</a:t>
            </a:r>
            <a:r>
              <a:rPr lang="en-US" sz="2400" b="1" i="1" dirty="0">
                <a:solidFill>
                  <a:schemeClr val="bg2"/>
                </a:solidFill>
              </a:rPr>
              <a:t> </a:t>
            </a:r>
            <a:r>
              <a:rPr lang="en-US" sz="2400" b="1" i="1" dirty="0">
                <a:solidFill>
                  <a:schemeClr val="accent1"/>
                </a:solidFill>
              </a:rPr>
              <a:t>algorithms</a:t>
            </a:r>
            <a:r>
              <a:rPr lang="en-US" sz="2400" b="1" i="1" dirty="0">
                <a:solidFill>
                  <a:schemeClr val="bg2"/>
                </a:solidFill>
              </a:rPr>
              <a:t> </a:t>
            </a:r>
            <a:r>
              <a:rPr lang="en-US" sz="2400" b="1" i="1" dirty="0"/>
              <a:t>to understand patterns in data”</a:t>
            </a:r>
          </a:p>
          <a:p>
            <a:pPr algn="ctr">
              <a:defRPr/>
            </a:pPr>
            <a:endParaRPr lang="en-US" sz="1200" b="1" i="1" dirty="0">
              <a:solidFill>
                <a:schemeClr val="bg2"/>
              </a:solidFill>
            </a:endParaRPr>
          </a:p>
        </p:txBody>
      </p:sp>
      <p:sp>
        <p:nvSpPr>
          <p:cNvPr id="92164" name="TextBox 6"/>
          <p:cNvSpPr txBox="1">
            <a:spLocks noChangeArrowheads="1"/>
          </p:cNvSpPr>
          <p:nvPr/>
        </p:nvSpPr>
        <p:spPr bwMode="auto">
          <a:xfrm>
            <a:off x="5262564" y="4552884"/>
            <a:ext cx="1825229" cy="34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5" tIns="25718" rIns="51435" bIns="25718"/>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563"/>
              </a:spcBef>
            </a:pPr>
            <a:r>
              <a:rPr lang="en-US" altLang="x-none" b="1" dirty="0"/>
              <a:t>Algorithms</a:t>
            </a:r>
            <a:endParaRPr lang="en-US" altLang="x-none" sz="1125" b="1" dirty="0"/>
          </a:p>
        </p:txBody>
      </p:sp>
      <p:sp>
        <p:nvSpPr>
          <p:cNvPr id="2" name="Title 1"/>
          <p:cNvSpPr>
            <a:spLocks noGrp="1"/>
          </p:cNvSpPr>
          <p:nvPr>
            <p:ph type="title"/>
          </p:nvPr>
        </p:nvSpPr>
        <p:spPr/>
        <p:txBody>
          <a:bodyPr/>
          <a:lstStyle/>
          <a:p>
            <a:r>
              <a:rPr lang="en-US" smtClean="0"/>
              <a:t>What is Machine Learning?</a:t>
            </a:r>
            <a:endParaRPr lang="en-US" dirty="0"/>
          </a:p>
        </p:txBody>
      </p:sp>
      <p:sp>
        <p:nvSpPr>
          <p:cNvPr id="11" name="TextBox 6"/>
          <p:cNvSpPr txBox="1">
            <a:spLocks noChangeArrowheads="1"/>
          </p:cNvSpPr>
          <p:nvPr/>
        </p:nvSpPr>
        <p:spPr bwMode="auto">
          <a:xfrm>
            <a:off x="5262564" y="3596991"/>
            <a:ext cx="1825229" cy="344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5" tIns="25718" rIns="51435" bIns="25718"/>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563"/>
              </a:spcBef>
            </a:pPr>
            <a:r>
              <a:rPr lang="en-US" altLang="x-none" b="1" dirty="0"/>
              <a:t>Models</a:t>
            </a:r>
            <a:endParaRPr lang="en-US" altLang="x-none" sz="1125" b="1" dirty="0"/>
          </a:p>
        </p:txBody>
      </p:sp>
      <p:pic>
        <p:nvPicPr>
          <p:cNvPr id="8" name="Picture 7"/>
          <p:cNvPicPr>
            <a:picLocks noChangeAspect="1"/>
          </p:cNvPicPr>
          <p:nvPr/>
        </p:nvPicPr>
        <p:blipFill rotWithShape="1">
          <a:blip r:embed="rId8"/>
          <a:srcRect b="33443"/>
          <a:stretch/>
        </p:blipFill>
        <p:spPr>
          <a:xfrm>
            <a:off x="10465579" y="124844"/>
            <a:ext cx="1453925" cy="1270080"/>
          </a:xfrm>
          <a:prstGeom prst="rect">
            <a:avLst/>
          </a:prstGeom>
        </p:spPr>
      </p:pic>
      <p:sp>
        <p:nvSpPr>
          <p:cNvPr id="9" name="Rectangle 8"/>
          <p:cNvSpPr/>
          <p:nvPr/>
        </p:nvSpPr>
        <p:spPr>
          <a:xfrm>
            <a:off x="10840010" y="404691"/>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9"/>
          <a:stretch>
            <a:fillRect/>
          </a:stretch>
        </p:blipFill>
        <p:spPr>
          <a:xfrm>
            <a:off x="10816579" y="362429"/>
            <a:ext cx="763452" cy="763452"/>
          </a:xfrm>
          <a:prstGeom prst="rect">
            <a:avLst/>
          </a:prstGeom>
        </p:spPr>
      </p:pic>
    </p:spTree>
    <p:extLst>
      <p:ext uri="{BB962C8B-B14F-4D97-AF65-F5344CB8AC3E}">
        <p14:creationId xmlns:p14="http://schemas.microsoft.com/office/powerpoint/2010/main" val="255441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3" name="Rectangle 2"/>
          <p:cNvSpPr/>
          <p:nvPr/>
        </p:nvSpPr>
        <p:spPr>
          <a:xfrm>
            <a:off x="505179" y="1706089"/>
            <a:ext cx="6217992" cy="3446713"/>
          </a:xfrm>
          <a:prstGeom prst="rect">
            <a:avLst/>
          </a:prstGeom>
        </p:spPr>
        <p:txBody>
          <a:bodyPr wrap="square" lIns="0" tIns="0" rIns="0" bIns="0" anchor="t">
            <a:spAutoFit/>
          </a:bodyPr>
          <a:lstStyle/>
          <a:p>
            <a:r>
              <a:rPr lang="en-US" sz="3733" kern="100" dirty="0"/>
              <a:t>The </a:t>
            </a:r>
            <a:r>
              <a:rPr lang="en-US" sz="3733" b="1" kern="100" dirty="0"/>
              <a:t>real value </a:t>
            </a:r>
            <a:r>
              <a:rPr lang="en-US" sz="3733" kern="100" dirty="0"/>
              <a:t>of data </a:t>
            </a:r>
            <a:br>
              <a:rPr lang="en-US" sz="3733" kern="100" dirty="0"/>
            </a:br>
            <a:r>
              <a:rPr lang="en-US" sz="3733" kern="100" dirty="0"/>
              <a:t>is being able to </a:t>
            </a:r>
            <a:r>
              <a:rPr lang="en-US" sz="3733" kern="100" dirty="0">
                <a:solidFill>
                  <a:schemeClr val="accent2"/>
                </a:solidFill>
              </a:rPr>
              <a:t>extract </a:t>
            </a:r>
            <a:br>
              <a:rPr lang="en-US" sz="3733" kern="100" dirty="0">
                <a:solidFill>
                  <a:schemeClr val="accent2"/>
                </a:solidFill>
              </a:rPr>
            </a:br>
            <a:r>
              <a:rPr lang="en-US" sz="3733" kern="100" dirty="0">
                <a:solidFill>
                  <a:schemeClr val="accent2"/>
                </a:solidFill>
              </a:rPr>
              <a:t>meaningful insight, </a:t>
            </a:r>
            <a:r>
              <a:rPr lang="en-US" sz="3733" kern="100" dirty="0"/>
              <a:t>to make </a:t>
            </a:r>
            <a:br>
              <a:rPr lang="en-US" sz="3733" kern="100" dirty="0"/>
            </a:br>
            <a:r>
              <a:rPr lang="en-US" sz="3733" kern="100" dirty="0">
                <a:solidFill>
                  <a:schemeClr val="accent5"/>
                </a:solidFill>
              </a:rPr>
              <a:t>more informed </a:t>
            </a:r>
            <a:r>
              <a:rPr lang="en-US" sz="3733" kern="100" dirty="0"/>
              <a:t>decisions, and to create</a:t>
            </a:r>
            <a:r>
              <a:rPr lang="en-US" sz="3733" kern="100" dirty="0">
                <a:solidFill>
                  <a:schemeClr val="tx1">
                    <a:lumMod val="65000"/>
                    <a:lumOff val="35000"/>
                  </a:schemeClr>
                </a:solidFill>
              </a:rPr>
              <a:t> </a:t>
            </a:r>
            <a:r>
              <a:rPr lang="en-US" sz="3733" kern="100" dirty="0">
                <a:solidFill>
                  <a:schemeClr val="accent6"/>
                </a:solidFill>
              </a:rPr>
              <a:t>differentiating, predictive </a:t>
            </a:r>
            <a:r>
              <a:rPr lang="en-US" sz="3733" kern="100" dirty="0"/>
              <a:t>business models.</a:t>
            </a:r>
          </a:p>
        </p:txBody>
      </p:sp>
      <p:sp>
        <p:nvSpPr>
          <p:cNvPr id="4" name="object 3"/>
          <p:cNvSpPr>
            <a:spLocks noChangeArrowheads="1"/>
          </p:cNvSpPr>
          <p:nvPr/>
        </p:nvSpPr>
        <p:spPr bwMode="auto">
          <a:xfrm>
            <a:off x="7142820" y="893"/>
            <a:ext cx="5049180" cy="6857107"/>
          </a:xfrm>
          <a:prstGeom prst="rect">
            <a:avLst/>
          </a:prstGeom>
          <a:blipFill dpi="0" rotWithShape="1">
            <a:blip r:embed="rId3"/>
            <a:srcRect/>
            <a:stretch>
              <a:fillRect/>
            </a:stretch>
          </a:blipFill>
          <a:ln w="9525">
            <a:noFill/>
            <a:miter lim="800000"/>
            <a:headEnd/>
            <a:tailEnd/>
          </a:ln>
        </p:spPr>
        <p:txBody>
          <a:bodyPr lIns="0" tIns="0" rIns="0" bIns="0"/>
          <a:lstStyle/>
          <a:p>
            <a:pPr defTabSz="457109" fontAlgn="base">
              <a:spcBef>
                <a:spcPct val="0"/>
              </a:spcBef>
              <a:spcAft>
                <a:spcPct val="0"/>
              </a:spcAft>
            </a:pPr>
            <a:endParaRPr lang="en-US">
              <a:solidFill>
                <a:prstClr val="white"/>
              </a:solidFill>
              <a:latin typeface="Arial" charset="0"/>
              <a:cs typeface="Arial" charset="0"/>
            </a:endParaRPr>
          </a:p>
        </p:txBody>
      </p:sp>
    </p:spTree>
    <p:extLst>
      <p:ext uri="{BB962C8B-B14F-4D97-AF65-F5344CB8AC3E}">
        <p14:creationId xmlns:p14="http://schemas.microsoft.com/office/powerpoint/2010/main" val="729884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306917" y="6291072"/>
            <a:ext cx="280416" cy="268224"/>
          </a:xfrm>
          <a:prstGeom prst="rect">
            <a:avLst/>
          </a:prstGeom>
        </p:spPr>
        <p:txBody>
          <a:bodyPr/>
          <a:lstStyle/>
          <a:p>
            <a:fld id="{E4DBDE34-E9B5-E04F-B662-69720E4BCB53}" type="slidenum">
              <a:rPr lang="en-US" smtClean="0"/>
              <a:pPr/>
              <a:t>20</a:t>
            </a:fld>
            <a:endParaRPr lang="en-US" dirty="0"/>
          </a:p>
        </p:txBody>
      </p:sp>
      <p:sp>
        <p:nvSpPr>
          <p:cNvPr id="11" name="Title 1"/>
          <p:cNvSpPr txBox="1">
            <a:spLocks/>
          </p:cNvSpPr>
          <p:nvPr/>
        </p:nvSpPr>
        <p:spPr>
          <a:xfrm>
            <a:off x="445007" y="427329"/>
            <a:ext cx="9287204" cy="727704"/>
          </a:xfrm>
          <a:prstGeom prst="rect">
            <a:avLst/>
          </a:prstGeom>
        </p:spPr>
        <p:txBody>
          <a:bodyPr/>
          <a:lstStyle>
            <a:lvl1pPr algn="l" defTabSz="457200" rtl="0" eaLnBrk="1" latinLnBrk="0" hangingPunct="1">
              <a:spcBef>
                <a:spcPct val="0"/>
              </a:spcBef>
              <a:buNone/>
              <a:defRPr sz="1600" kern="1200">
                <a:solidFill>
                  <a:schemeClr val="bg1"/>
                </a:solidFill>
                <a:latin typeface="Arial"/>
                <a:ea typeface="+mj-ea"/>
                <a:cs typeface="Arial"/>
              </a:defRPr>
            </a:lvl1pPr>
          </a:lstStyle>
          <a:p>
            <a:r>
              <a:rPr lang="en-US" sz="3200" b="1" dirty="0">
                <a:solidFill>
                  <a:srgbClr val="508DCA"/>
                </a:solidFill>
              </a:rPr>
              <a:t>Watson Conversation Service</a:t>
            </a:r>
          </a:p>
        </p:txBody>
      </p:sp>
      <p:sp>
        <p:nvSpPr>
          <p:cNvPr id="14" name="Content Placeholder 3"/>
          <p:cNvSpPr txBox="1">
            <a:spLocks/>
          </p:cNvSpPr>
          <p:nvPr/>
        </p:nvSpPr>
        <p:spPr>
          <a:xfrm>
            <a:off x="585217" y="1155033"/>
            <a:ext cx="11166783" cy="970115"/>
          </a:xfrm>
          <a:prstGeom prst="rect">
            <a:avLst/>
          </a:prstGeom>
        </p:spPr>
        <p:txBody>
          <a:bodyPr/>
          <a:lstStyle>
            <a:lvl1pPr marL="0" indent="0" algn="l" defTabSz="457200" rtl="0" eaLnBrk="1" latinLnBrk="0" hangingPunct="1">
              <a:spcBef>
                <a:spcPts val="1500"/>
              </a:spcBef>
              <a:buFont typeface="Arial"/>
              <a:buNone/>
              <a:defRPr sz="1600" kern="1200">
                <a:solidFill>
                  <a:schemeClr val="bg1"/>
                </a:solidFill>
                <a:latin typeface="Arial"/>
                <a:ea typeface="+mn-ea"/>
                <a:cs typeface="Arial"/>
              </a:defRPr>
            </a:lvl1pPr>
            <a:lvl2pPr marL="173038" indent="-173038" algn="l" defTabSz="457200" rtl="0" eaLnBrk="1" latinLnBrk="0" hangingPunct="1">
              <a:spcBef>
                <a:spcPct val="20000"/>
              </a:spcBef>
              <a:buFont typeface="Arial"/>
              <a:buChar char="–"/>
              <a:defRPr sz="1600" kern="1200">
                <a:solidFill>
                  <a:schemeClr val="bg1"/>
                </a:solidFill>
                <a:latin typeface="Arial"/>
                <a:ea typeface="+mn-ea"/>
                <a:cs typeface="Arial"/>
              </a:defRPr>
            </a:lvl2pPr>
            <a:lvl3pPr marL="396875" indent="-173038" algn="l" defTabSz="457200" rtl="0" eaLnBrk="1" latinLnBrk="0" hangingPunct="1">
              <a:spcBef>
                <a:spcPct val="20000"/>
              </a:spcBef>
              <a:buFont typeface="Arial"/>
              <a:buChar char="•"/>
              <a:defRPr sz="1600" kern="1200">
                <a:solidFill>
                  <a:schemeClr val="bg1"/>
                </a:solidFill>
                <a:latin typeface="Arial"/>
                <a:ea typeface="+mn-ea"/>
                <a:cs typeface="Arial"/>
              </a:defRPr>
            </a:lvl3pPr>
            <a:lvl4pPr marL="625475" indent="-168275" algn="l" defTabSz="457200" rtl="0" eaLnBrk="1" latinLnBrk="0" hangingPunct="1">
              <a:spcBef>
                <a:spcPct val="20000"/>
              </a:spcBef>
              <a:buFont typeface="Arial"/>
              <a:buChar char="–"/>
              <a:defRPr sz="1600" kern="1200">
                <a:solidFill>
                  <a:schemeClr val="bg1"/>
                </a:solidFill>
                <a:latin typeface="Arial"/>
                <a:ea typeface="+mn-ea"/>
                <a:cs typeface="Arial"/>
              </a:defRPr>
            </a:lvl4pPr>
            <a:lvl5pPr marL="803275" indent="-173038" algn="l" defTabSz="457200" rtl="0" eaLnBrk="1" latinLnBrk="0" hangingPunct="1">
              <a:spcBef>
                <a:spcPct val="20000"/>
              </a:spcBef>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867" dirty="0">
                <a:solidFill>
                  <a:schemeClr val="tx1"/>
                </a:solidFill>
              </a:rPr>
              <a:t>An </a:t>
            </a:r>
            <a:r>
              <a:rPr lang="en-US" sz="1867" dirty="0">
                <a:solidFill>
                  <a:schemeClr val="tx1"/>
                </a:solidFill>
                <a:latin typeface="Helvetica Neue" charset="0"/>
                <a:ea typeface="Helvetica Neue" charset="0"/>
                <a:cs typeface="Helvetica Neue" charset="0"/>
              </a:rPr>
              <a:t>API for Developers or Technical LOB that want to BUILD a chat bot or virtual agent from the ground up. </a:t>
            </a:r>
          </a:p>
          <a:p>
            <a:pPr>
              <a:spcBef>
                <a:spcPts val="0"/>
              </a:spcBef>
            </a:pPr>
            <a:endParaRPr lang="en-US" sz="1467" dirty="0">
              <a:solidFill>
                <a:schemeClr val="tx1"/>
              </a:solidFill>
              <a:latin typeface="Helvetica Neue" charset="0"/>
              <a:ea typeface="Helvetica Neue" charset="0"/>
              <a:cs typeface="Helvetica Neue" charset="0"/>
            </a:endParaRPr>
          </a:p>
          <a:p>
            <a:pPr>
              <a:spcBef>
                <a:spcPts val="0"/>
              </a:spcBef>
            </a:pPr>
            <a:r>
              <a:rPr lang="en-US" sz="1867" dirty="0">
                <a:solidFill>
                  <a:schemeClr val="tx1"/>
                </a:solidFill>
              </a:rPr>
              <a:t>Create conversational experiences across any channel (e.g. mobile, messaging, IoT, etc.)</a:t>
            </a:r>
          </a:p>
          <a:p>
            <a:pPr>
              <a:spcBef>
                <a:spcPts val="0"/>
              </a:spcBef>
            </a:pPr>
            <a:endParaRPr lang="en-US" sz="1467" dirty="0"/>
          </a:p>
          <a:p>
            <a:pPr>
              <a:spcBef>
                <a:spcPts val="0"/>
              </a:spcBef>
            </a:pPr>
            <a:r>
              <a:rPr lang="en-US" sz="1867" dirty="0">
                <a:solidFill>
                  <a:schemeClr val="tx1"/>
                </a:solidFill>
                <a:latin typeface="Helvetica Neue" charset="0"/>
                <a:ea typeface="Helvetica Neue" charset="0"/>
                <a:cs typeface="Helvetica Neue" charset="0"/>
              </a:rPr>
              <a:t>Integrated dialog builder allows subject matter experts the ability to easily construct dialog flows for chat bots and virtual agents</a:t>
            </a:r>
          </a:p>
          <a:p>
            <a:pPr>
              <a:spcBef>
                <a:spcPts val="0"/>
              </a:spcBef>
            </a:pPr>
            <a:endParaRPr lang="en-US" sz="1467" dirty="0">
              <a:solidFill>
                <a:schemeClr val="tx1"/>
              </a:solidFill>
              <a:latin typeface="Helvetica Neue" charset="0"/>
              <a:ea typeface="Helvetica Neue" charset="0"/>
              <a:cs typeface="Helvetica Neue" charset="0"/>
            </a:endParaRPr>
          </a:p>
          <a:p>
            <a:pPr>
              <a:spcBef>
                <a:spcPts val="0"/>
              </a:spcBef>
            </a:pPr>
            <a:r>
              <a:rPr lang="en-US" sz="1867" dirty="0">
                <a:solidFill>
                  <a:schemeClr val="tx1"/>
                </a:solidFill>
                <a:latin typeface="Helvetica Neue" charset="0"/>
                <a:ea typeface="Helvetica Neue" charset="0"/>
                <a:cs typeface="Helvetica Neue" charset="0"/>
              </a:rPr>
              <a:t>Combines intents, entities and dialog into a</a:t>
            </a:r>
          </a:p>
          <a:p>
            <a:pPr>
              <a:spcBef>
                <a:spcPts val="0"/>
              </a:spcBef>
            </a:pPr>
            <a:r>
              <a:rPr lang="en-US" sz="1867" dirty="0">
                <a:solidFill>
                  <a:schemeClr val="tx1"/>
                </a:solidFill>
                <a:latin typeface="Helvetica Neue" charset="0"/>
                <a:ea typeface="Helvetica Neue" charset="0"/>
                <a:cs typeface="Helvetica Neue" charset="0"/>
              </a:rPr>
              <a:t>seamless experience </a:t>
            </a:r>
          </a:p>
          <a:p>
            <a:pPr>
              <a:spcBef>
                <a:spcPts val="0"/>
              </a:spcBef>
            </a:pPr>
            <a:endParaRPr lang="en-US" sz="1867" dirty="0">
              <a:solidFill>
                <a:schemeClr val="tx1"/>
              </a:solidFill>
            </a:endParaRPr>
          </a:p>
          <a:p>
            <a:pPr>
              <a:spcBef>
                <a:spcPts val="0"/>
              </a:spcBef>
            </a:pPr>
            <a:r>
              <a:rPr lang="en-US" sz="1867" dirty="0"/>
              <a:t> </a:t>
            </a:r>
            <a:endParaRPr lang="en-US" sz="1867" dirty="0">
              <a:solidFill>
                <a:srgbClr val="585858"/>
              </a:solidFill>
              <a:latin typeface="Helvetica Neue" charset="0"/>
              <a:ea typeface="Helvetica Neue" charset="0"/>
              <a:cs typeface="Helvetica Neue" charset="0"/>
            </a:endParaRPr>
          </a:p>
          <a:p>
            <a:pPr>
              <a:spcBef>
                <a:spcPts val="0"/>
              </a:spcBef>
            </a:pPr>
            <a:r>
              <a:rPr lang="en-US" sz="1867" dirty="0">
                <a:solidFill>
                  <a:schemeClr val="tx1">
                    <a:lumMod val="65000"/>
                    <a:lumOff val="35000"/>
                  </a:schemeClr>
                </a:solidFill>
              </a:rPr>
              <a:t>   </a:t>
            </a:r>
          </a:p>
          <a:p>
            <a:pPr>
              <a:spcBef>
                <a:spcPts val="0"/>
              </a:spcBef>
            </a:pPr>
            <a:endParaRPr lang="en-US" sz="1867" dirty="0">
              <a:solidFill>
                <a:schemeClr val="tx1">
                  <a:lumMod val="65000"/>
                  <a:lumOff val="35000"/>
                </a:schemeClr>
              </a:solidFill>
            </a:endParaRPr>
          </a:p>
        </p:txBody>
      </p:sp>
      <p:sp>
        <p:nvSpPr>
          <p:cNvPr id="6" name="Content Placeholder 3"/>
          <p:cNvSpPr txBox="1">
            <a:spLocks/>
          </p:cNvSpPr>
          <p:nvPr/>
        </p:nvSpPr>
        <p:spPr>
          <a:xfrm>
            <a:off x="585216" y="3988309"/>
            <a:ext cx="5813941" cy="2583180"/>
          </a:xfrm>
          <a:prstGeom prst="rect">
            <a:avLst/>
          </a:prstGeom>
        </p:spPr>
        <p:txBody>
          <a:bodyPr/>
          <a:lstStyle>
            <a:lvl1pPr marL="0" indent="0" algn="l" defTabSz="457200" rtl="0" eaLnBrk="1" latinLnBrk="0" hangingPunct="1">
              <a:spcBef>
                <a:spcPts val="1500"/>
              </a:spcBef>
              <a:buFont typeface="Arial"/>
              <a:buNone/>
              <a:defRPr sz="1600" kern="1200">
                <a:solidFill>
                  <a:schemeClr val="bg1"/>
                </a:solidFill>
                <a:latin typeface="Arial"/>
                <a:ea typeface="+mn-ea"/>
                <a:cs typeface="Arial"/>
              </a:defRPr>
            </a:lvl1pPr>
            <a:lvl2pPr marL="173038" indent="-173038" algn="l" defTabSz="457200" rtl="0" eaLnBrk="1" latinLnBrk="0" hangingPunct="1">
              <a:spcBef>
                <a:spcPct val="20000"/>
              </a:spcBef>
              <a:buFont typeface="Arial"/>
              <a:buChar char="–"/>
              <a:defRPr sz="1600" kern="1200">
                <a:solidFill>
                  <a:schemeClr val="bg1"/>
                </a:solidFill>
                <a:latin typeface="Arial"/>
                <a:ea typeface="+mn-ea"/>
                <a:cs typeface="Arial"/>
              </a:defRPr>
            </a:lvl2pPr>
            <a:lvl3pPr marL="396875" indent="-173038" algn="l" defTabSz="457200" rtl="0" eaLnBrk="1" latinLnBrk="0" hangingPunct="1">
              <a:spcBef>
                <a:spcPct val="20000"/>
              </a:spcBef>
              <a:buFont typeface="Arial"/>
              <a:buChar char="•"/>
              <a:defRPr sz="1600" kern="1200">
                <a:solidFill>
                  <a:schemeClr val="bg1"/>
                </a:solidFill>
                <a:latin typeface="Arial"/>
                <a:ea typeface="+mn-ea"/>
                <a:cs typeface="Arial"/>
              </a:defRPr>
            </a:lvl3pPr>
            <a:lvl4pPr marL="625475" indent="-168275" algn="l" defTabSz="457200" rtl="0" eaLnBrk="1" latinLnBrk="0" hangingPunct="1">
              <a:spcBef>
                <a:spcPct val="20000"/>
              </a:spcBef>
              <a:buFont typeface="Arial"/>
              <a:buChar char="–"/>
              <a:defRPr sz="1600" kern="1200">
                <a:solidFill>
                  <a:schemeClr val="bg1"/>
                </a:solidFill>
                <a:latin typeface="Arial"/>
                <a:ea typeface="+mn-ea"/>
                <a:cs typeface="Arial"/>
              </a:defRPr>
            </a:lvl4pPr>
            <a:lvl5pPr marL="803275" indent="-173038" algn="l" defTabSz="457200" rtl="0" eaLnBrk="1" latinLnBrk="0" hangingPunct="1">
              <a:spcBef>
                <a:spcPct val="20000"/>
              </a:spcBef>
              <a:buFont typeface="Arial"/>
              <a:buChar char="»"/>
              <a:defRPr sz="1600" kern="120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2240"/>
              </a:lnSpc>
              <a:spcAft>
                <a:spcPts val="667"/>
              </a:spcAft>
              <a:buClr>
                <a:srgbClr val="585858"/>
              </a:buClr>
            </a:pPr>
            <a:r>
              <a:rPr lang="en-US" sz="1867" b="1" dirty="0">
                <a:solidFill>
                  <a:srgbClr val="66A9EC"/>
                </a:solidFill>
                <a:latin typeface="Helvetica Neue"/>
                <a:cs typeface="Helvetica Neue"/>
              </a:rPr>
              <a:t>Includes:</a:t>
            </a:r>
          </a:p>
          <a:p>
            <a:pPr marL="380990" indent="-380990">
              <a:spcBef>
                <a:spcPts val="0"/>
              </a:spcBef>
              <a:buClr>
                <a:srgbClr val="585858"/>
              </a:buClr>
              <a:buFont typeface="Arial"/>
              <a:buChar char="•"/>
            </a:pPr>
            <a:r>
              <a:rPr lang="en-US" sz="1867" dirty="0">
                <a:solidFill>
                  <a:schemeClr val="tx1"/>
                </a:solidFill>
                <a:latin typeface="Helvetica Neue"/>
                <a:cs typeface="Helvetica Neue"/>
              </a:rPr>
              <a:t>Code samples</a:t>
            </a:r>
          </a:p>
          <a:p>
            <a:pPr marL="380990" indent="-380990">
              <a:spcBef>
                <a:spcPts val="0"/>
              </a:spcBef>
              <a:buClr>
                <a:srgbClr val="585858"/>
              </a:buClr>
              <a:buFont typeface="Arial" charset="0"/>
              <a:buChar char="•"/>
            </a:pPr>
            <a:r>
              <a:rPr lang="en-US" sz="1867" dirty="0">
                <a:solidFill>
                  <a:schemeClr val="tx1"/>
                </a:solidFill>
                <a:latin typeface="Helvetica Neue"/>
                <a:cs typeface="Helvetica Neue"/>
              </a:rPr>
              <a:t>Software Development Kits (SDKs)</a:t>
            </a:r>
          </a:p>
          <a:p>
            <a:pPr marL="380990" indent="-380990">
              <a:spcBef>
                <a:spcPts val="0"/>
              </a:spcBef>
              <a:buClr>
                <a:srgbClr val="585858"/>
              </a:buClr>
              <a:buFont typeface="Arial" charset="0"/>
              <a:buChar char="•"/>
            </a:pPr>
            <a:r>
              <a:rPr lang="en-US" sz="1867" dirty="0">
                <a:solidFill>
                  <a:schemeClr val="tx1"/>
                </a:solidFill>
                <a:latin typeface="Helvetica Neue"/>
                <a:cs typeface="Helvetica Neue"/>
              </a:rPr>
              <a:t>Access to a</a:t>
            </a:r>
            <a:r>
              <a:rPr lang="en-US" sz="1867" dirty="0">
                <a:solidFill>
                  <a:schemeClr val="tx1"/>
                </a:solidFill>
              </a:rPr>
              <a:t> broad set of platform services that can augment conversational use cases (e.g. Speech, Empathy)</a:t>
            </a:r>
          </a:p>
          <a:p>
            <a:pPr marL="380990" indent="-380990">
              <a:spcBef>
                <a:spcPts val="0"/>
              </a:spcBef>
              <a:buClr>
                <a:srgbClr val="585858"/>
              </a:buClr>
              <a:buFont typeface="Arial" charset="0"/>
              <a:buChar char="•"/>
            </a:pPr>
            <a:r>
              <a:rPr lang="en-US" sz="1867" dirty="0">
                <a:solidFill>
                  <a:schemeClr val="tx1"/>
                </a:solidFill>
              </a:rPr>
              <a:t>Enterprise support with the Premium Plan (e.g. data isolation, e2e encryption, PII support)</a:t>
            </a:r>
          </a:p>
        </p:txBody>
      </p:sp>
      <p:pic>
        <p:nvPicPr>
          <p:cNvPr id="7" name="Picture 6" descr="Screen Shot 2016-06-27 at 3.47.05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62990" y="3283830"/>
            <a:ext cx="2669221" cy="1996068"/>
          </a:xfrm>
          <a:prstGeom prst="rect">
            <a:avLst/>
          </a:prstGeom>
        </p:spPr>
      </p:pic>
      <p:pic>
        <p:nvPicPr>
          <p:cNvPr id="8" name="Picture 7" descr="Screen Shot 2016-06-27 at 3.51.12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8479" y="4447712"/>
            <a:ext cx="2649325" cy="1990867"/>
          </a:xfrm>
          <a:prstGeom prst="rect">
            <a:avLst/>
          </a:prstGeom>
        </p:spPr>
      </p:pic>
    </p:spTree>
    <p:extLst>
      <p:ext uri="{BB962C8B-B14F-4D97-AF65-F5344CB8AC3E}">
        <p14:creationId xmlns:p14="http://schemas.microsoft.com/office/powerpoint/2010/main" val="176268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flipH="1" flipV="1">
            <a:off x="327348" y="1254087"/>
            <a:ext cx="11603097" cy="4950910"/>
          </a:xfrm>
          <a:prstGeom prst="roundRect">
            <a:avLst>
              <a:gd name="adj" fmla="val 1202"/>
            </a:avLst>
          </a:prstGeom>
          <a:solidFill>
            <a:schemeClr val="bg1"/>
          </a:solidFill>
          <a:ln>
            <a:noFill/>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p:txBody>
      </p:sp>
      <p:sp>
        <p:nvSpPr>
          <p:cNvPr id="3" name="Title 2"/>
          <p:cNvSpPr>
            <a:spLocks noGrp="1"/>
          </p:cNvSpPr>
          <p:nvPr>
            <p:ph type="title"/>
          </p:nvPr>
        </p:nvSpPr>
        <p:spPr/>
        <p:txBody>
          <a:bodyPr/>
          <a:lstStyle/>
          <a:p>
            <a:r>
              <a:rPr lang="en-US" sz="2400" b="1" dirty="0">
                <a:solidFill>
                  <a:srgbClr val="009EE2"/>
                </a:solidFill>
                <a:latin typeface="Arial"/>
                <a:ea typeface="Arial"/>
                <a:cs typeface="Arial"/>
              </a:rPr>
              <a:t>The IBM foundation for data innovation</a:t>
            </a:r>
            <a:br>
              <a:rPr lang="en-US" sz="2400" b="1" dirty="0">
                <a:solidFill>
                  <a:srgbClr val="009EE2"/>
                </a:solidFill>
                <a:latin typeface="Arial"/>
                <a:ea typeface="Arial"/>
                <a:cs typeface="Arial"/>
              </a:rPr>
            </a:br>
            <a:endParaRPr lang="en-US" sz="2400" b="1" dirty="0">
              <a:solidFill>
                <a:srgbClr val="009EE2"/>
              </a:solidFill>
              <a:latin typeface="Arial"/>
              <a:ea typeface="Arial"/>
              <a:cs typeface="Arial"/>
            </a:endParaRPr>
          </a:p>
        </p:txBody>
      </p:sp>
      <p:sp>
        <p:nvSpPr>
          <p:cNvPr id="141" name="Shape 902"/>
          <p:cNvSpPr/>
          <p:nvPr/>
        </p:nvSpPr>
        <p:spPr>
          <a:xfrm>
            <a:off x="8082087" y="1262406"/>
            <a:ext cx="1207200" cy="2222700"/>
          </a:xfrm>
          <a:prstGeom prst="snip1Rect">
            <a:avLst>
              <a:gd name="adj" fmla="val 16667"/>
            </a:avLst>
          </a:prstGeom>
          <a:solidFill>
            <a:srgbClr val="293FD1"/>
          </a:solidFill>
          <a:ln>
            <a:noFill/>
          </a:ln>
        </p:spPr>
        <p:txBody>
          <a:bodyPr lIns="0" tIns="0" rIns="0" bIns="0" anchor="ctr" anchorCtr="0">
            <a:noAutofit/>
          </a:bodyPr>
          <a:lstStyle/>
          <a:p>
            <a:pPr algn="ctr">
              <a:buClr>
                <a:srgbClr val="000000"/>
              </a:buClr>
            </a:pPr>
            <a:endParaRPr sz="1300" kern="0">
              <a:solidFill>
                <a:srgbClr val="FFFFFF"/>
              </a:solidFill>
              <a:latin typeface="Helvetica Neue Light"/>
              <a:ea typeface="Helvetica Neue Light"/>
              <a:cs typeface="Helvetica Neue Light"/>
              <a:sym typeface="Helvetica Neue Light"/>
            </a:endParaRPr>
          </a:p>
        </p:txBody>
      </p:sp>
      <p:sp>
        <p:nvSpPr>
          <p:cNvPr id="142" name="Shape 903"/>
          <p:cNvSpPr/>
          <p:nvPr/>
        </p:nvSpPr>
        <p:spPr>
          <a:xfrm>
            <a:off x="9335519" y="1262406"/>
            <a:ext cx="1207200" cy="2222700"/>
          </a:xfrm>
          <a:prstGeom prst="snip1Rect">
            <a:avLst>
              <a:gd name="adj" fmla="val 16667"/>
            </a:avLst>
          </a:prstGeom>
          <a:solidFill>
            <a:srgbClr val="293FD1"/>
          </a:solidFill>
          <a:ln>
            <a:noFill/>
          </a:ln>
        </p:spPr>
        <p:txBody>
          <a:bodyPr lIns="0" tIns="0" rIns="0" bIns="0" anchor="ctr" anchorCtr="0">
            <a:noAutofit/>
          </a:bodyPr>
          <a:lstStyle/>
          <a:p>
            <a:pPr algn="ctr">
              <a:buClr>
                <a:srgbClr val="000000"/>
              </a:buClr>
            </a:pPr>
            <a:endParaRPr sz="1300" kern="0">
              <a:solidFill>
                <a:srgbClr val="FFFFFF"/>
              </a:solidFill>
              <a:latin typeface="Helvetica Neue Light"/>
              <a:ea typeface="Helvetica Neue Light"/>
              <a:cs typeface="Helvetica Neue Light"/>
              <a:sym typeface="Helvetica Neue Light"/>
            </a:endParaRPr>
          </a:p>
        </p:txBody>
      </p:sp>
      <p:sp>
        <p:nvSpPr>
          <p:cNvPr id="154" name="Shape 904"/>
          <p:cNvSpPr/>
          <p:nvPr/>
        </p:nvSpPr>
        <p:spPr>
          <a:xfrm>
            <a:off x="10588949" y="1262406"/>
            <a:ext cx="1207200" cy="2222700"/>
          </a:xfrm>
          <a:prstGeom prst="snip1Rect">
            <a:avLst>
              <a:gd name="adj" fmla="val 16667"/>
            </a:avLst>
          </a:prstGeom>
          <a:solidFill>
            <a:srgbClr val="293FD1"/>
          </a:solidFill>
          <a:ln>
            <a:noFill/>
          </a:ln>
        </p:spPr>
        <p:txBody>
          <a:bodyPr lIns="0" tIns="0" rIns="0" bIns="0" anchor="ctr" anchorCtr="0">
            <a:noAutofit/>
          </a:bodyPr>
          <a:lstStyle/>
          <a:p>
            <a:pPr algn="ctr">
              <a:buClr>
                <a:srgbClr val="000000"/>
              </a:buClr>
            </a:pPr>
            <a:endParaRPr sz="1300" kern="0">
              <a:solidFill>
                <a:srgbClr val="FFFFFF"/>
              </a:solidFill>
              <a:latin typeface="Helvetica Neue Light"/>
              <a:ea typeface="Helvetica Neue Light"/>
              <a:cs typeface="Helvetica Neue Light"/>
              <a:sym typeface="Helvetica Neue Light"/>
            </a:endParaRPr>
          </a:p>
        </p:txBody>
      </p:sp>
      <p:grpSp>
        <p:nvGrpSpPr>
          <p:cNvPr id="171" name="Shape 905"/>
          <p:cNvGrpSpPr/>
          <p:nvPr/>
        </p:nvGrpSpPr>
        <p:grpSpPr>
          <a:xfrm>
            <a:off x="4043472" y="1254087"/>
            <a:ext cx="1210369" cy="2222607"/>
            <a:chOff x="2854797" y="1006808"/>
            <a:chExt cx="907800" cy="1961700"/>
          </a:xfrm>
        </p:grpSpPr>
        <p:sp>
          <p:nvSpPr>
            <p:cNvPr id="172" name="Shape 906"/>
            <p:cNvSpPr/>
            <p:nvPr/>
          </p:nvSpPr>
          <p:spPr>
            <a:xfrm>
              <a:off x="2854797" y="1006808"/>
              <a:ext cx="907500" cy="1961700"/>
            </a:xfrm>
            <a:prstGeom prst="snip1Rect">
              <a:avLst>
                <a:gd name="adj" fmla="val 16667"/>
              </a:avLst>
            </a:prstGeom>
            <a:blipFill rotWithShape="1">
              <a:blip r:embed="rId3">
                <a:alphaModFix/>
              </a:blip>
              <a:stretch>
                <a:fillRect l="-5339" r="-5478" b="-2559"/>
              </a:stretch>
            </a:blipFill>
            <a:ln>
              <a:noFill/>
            </a:ln>
          </p:spPr>
          <p:txBody>
            <a:bodyPr lIns="0" tIns="0" rIns="0" bIns="0" anchor="t" anchorCtr="0">
              <a:noAutofit/>
            </a:bodyPr>
            <a:lstStyle/>
            <a:p>
              <a:pPr>
                <a:lnSpc>
                  <a:spcPct val="90000"/>
                </a:lnSpc>
                <a:buClr>
                  <a:srgbClr val="000000"/>
                </a:buClr>
              </a:pPr>
              <a:endParaRPr sz="1300" kern="0">
                <a:solidFill>
                  <a:srgbClr val="3C3232"/>
                </a:solidFill>
                <a:latin typeface="Helvetica Neue Light"/>
                <a:ea typeface="Helvetica Neue Light"/>
                <a:cs typeface="Helvetica Neue Light"/>
                <a:sym typeface="Helvetica Neue Light"/>
              </a:endParaRPr>
            </a:p>
          </p:txBody>
        </p:sp>
        <p:sp>
          <p:nvSpPr>
            <p:cNvPr id="177" name="Shape 907"/>
            <p:cNvSpPr/>
            <p:nvPr/>
          </p:nvSpPr>
          <p:spPr>
            <a:xfrm>
              <a:off x="2854797" y="1006808"/>
              <a:ext cx="907800" cy="1961700"/>
            </a:xfrm>
            <a:prstGeom prst="snip1Rect">
              <a:avLst>
                <a:gd name="adj" fmla="val 16667"/>
              </a:avLst>
            </a:prstGeom>
            <a:solidFill>
              <a:srgbClr val="293FD1">
                <a:alpha val="72550"/>
              </a:srgbClr>
            </a:solidFill>
            <a:ln>
              <a:noFill/>
            </a:ln>
          </p:spPr>
          <p:txBody>
            <a:bodyPr lIns="0" tIns="0" rIns="0" bIns="0" anchor="ctr" anchorCtr="0">
              <a:noAutofit/>
            </a:bodyPr>
            <a:lstStyle/>
            <a:p>
              <a:pPr algn="ctr">
                <a:buClr>
                  <a:srgbClr val="000000"/>
                </a:buClr>
              </a:pPr>
              <a:endParaRPr sz="1300" kern="0">
                <a:solidFill>
                  <a:srgbClr val="FFFFFF"/>
                </a:solidFill>
                <a:latin typeface="Helvetica Neue Light"/>
                <a:ea typeface="Helvetica Neue Light"/>
                <a:cs typeface="Helvetica Neue Light"/>
                <a:sym typeface="Helvetica Neue Light"/>
              </a:endParaRPr>
            </a:p>
          </p:txBody>
        </p:sp>
        <p:sp>
          <p:nvSpPr>
            <p:cNvPr id="178" name="Shape 908"/>
            <p:cNvSpPr/>
            <p:nvPr/>
          </p:nvSpPr>
          <p:spPr>
            <a:xfrm>
              <a:off x="2971674" y="1096749"/>
              <a:ext cx="674400" cy="179700"/>
            </a:xfrm>
            <a:prstGeom prst="rect">
              <a:avLst/>
            </a:prstGeom>
            <a:noFill/>
            <a:ln>
              <a:noFill/>
            </a:ln>
          </p:spPr>
          <p:txBody>
            <a:bodyPr lIns="60925" tIns="60925" rIns="0" bIns="0" anchor="t" anchorCtr="0">
              <a:noAutofit/>
            </a:bodyPr>
            <a:lstStyle/>
            <a:p>
              <a:pPr>
                <a:lnSpc>
                  <a:spcPct val="85000"/>
                </a:lnSpc>
                <a:buClr>
                  <a:srgbClr val="FFFFFF"/>
                </a:buClr>
                <a:buSzPct val="25000"/>
              </a:pPr>
              <a:r>
                <a:rPr lang="en-US" sz="1300" kern="0">
                  <a:solidFill>
                    <a:srgbClr val="FFFFFF"/>
                  </a:solidFill>
                  <a:latin typeface="Helvetica Neue Light"/>
                  <a:ea typeface="Helvetica Neue Light"/>
                  <a:cs typeface="Helvetica Neue Light"/>
                  <a:sym typeface="Helvetica Neue Light"/>
                </a:rPr>
                <a:t>Healthcare</a:t>
              </a:r>
            </a:p>
          </p:txBody>
        </p:sp>
      </p:grpSp>
      <p:grpSp>
        <p:nvGrpSpPr>
          <p:cNvPr id="179" name="Shape 909"/>
          <p:cNvGrpSpPr/>
          <p:nvPr/>
        </p:nvGrpSpPr>
        <p:grpSpPr>
          <a:xfrm>
            <a:off x="5302790" y="1254087"/>
            <a:ext cx="1207169" cy="2222607"/>
            <a:chOff x="3799310" y="1006808"/>
            <a:chExt cx="905400" cy="1961700"/>
          </a:xfrm>
        </p:grpSpPr>
        <p:sp>
          <p:nvSpPr>
            <p:cNvPr id="180" name="Shape 910"/>
            <p:cNvSpPr/>
            <p:nvPr/>
          </p:nvSpPr>
          <p:spPr>
            <a:xfrm>
              <a:off x="3799444" y="1006808"/>
              <a:ext cx="897600" cy="1961700"/>
            </a:xfrm>
            <a:prstGeom prst="snip1Rect">
              <a:avLst>
                <a:gd name="adj" fmla="val 16667"/>
              </a:avLst>
            </a:prstGeom>
            <a:blipFill rotWithShape="1">
              <a:blip r:embed="rId4">
                <a:alphaModFix/>
              </a:blip>
              <a:stretch>
                <a:fillRect l="-4489" r="-7529" b="-2559"/>
              </a:stretch>
            </a:blipFill>
            <a:ln>
              <a:noFill/>
            </a:ln>
          </p:spPr>
          <p:txBody>
            <a:bodyPr lIns="0" tIns="0" rIns="0" bIns="0" anchor="t" anchorCtr="0">
              <a:noAutofit/>
            </a:bodyPr>
            <a:lstStyle/>
            <a:p>
              <a:pPr>
                <a:lnSpc>
                  <a:spcPct val="90000"/>
                </a:lnSpc>
                <a:buClr>
                  <a:srgbClr val="000000"/>
                </a:buClr>
              </a:pPr>
              <a:endParaRPr sz="1300" kern="0">
                <a:solidFill>
                  <a:srgbClr val="3C3232"/>
                </a:solidFill>
                <a:latin typeface="Helvetica Neue Light"/>
                <a:ea typeface="Helvetica Neue Light"/>
                <a:cs typeface="Helvetica Neue Light"/>
                <a:sym typeface="Helvetica Neue Light"/>
              </a:endParaRPr>
            </a:p>
          </p:txBody>
        </p:sp>
        <p:sp>
          <p:nvSpPr>
            <p:cNvPr id="181" name="Shape 911"/>
            <p:cNvSpPr/>
            <p:nvPr/>
          </p:nvSpPr>
          <p:spPr>
            <a:xfrm>
              <a:off x="3799310" y="1006808"/>
              <a:ext cx="905400" cy="1961700"/>
            </a:xfrm>
            <a:prstGeom prst="snip1Rect">
              <a:avLst>
                <a:gd name="adj" fmla="val 16667"/>
              </a:avLst>
            </a:prstGeom>
            <a:solidFill>
              <a:srgbClr val="293FD1">
                <a:alpha val="72550"/>
              </a:srgbClr>
            </a:solidFill>
            <a:ln>
              <a:noFill/>
            </a:ln>
          </p:spPr>
          <p:txBody>
            <a:bodyPr lIns="0" tIns="0" rIns="0" bIns="0" anchor="ctr" anchorCtr="0">
              <a:noAutofit/>
            </a:bodyPr>
            <a:lstStyle/>
            <a:p>
              <a:pPr algn="ctr">
                <a:buClr>
                  <a:srgbClr val="000000"/>
                </a:buClr>
              </a:pPr>
              <a:endParaRPr sz="1300" kern="0">
                <a:solidFill>
                  <a:srgbClr val="FFFFFF"/>
                </a:solidFill>
                <a:latin typeface="Helvetica Neue Light"/>
                <a:ea typeface="Helvetica Neue Light"/>
                <a:cs typeface="Helvetica Neue Light"/>
                <a:sym typeface="Helvetica Neue Light"/>
              </a:endParaRPr>
            </a:p>
          </p:txBody>
        </p:sp>
        <p:sp>
          <p:nvSpPr>
            <p:cNvPr id="182" name="Shape 912"/>
            <p:cNvSpPr/>
            <p:nvPr/>
          </p:nvSpPr>
          <p:spPr>
            <a:xfrm>
              <a:off x="3939148" y="1032703"/>
              <a:ext cx="559500" cy="307800"/>
            </a:xfrm>
            <a:prstGeom prst="rect">
              <a:avLst/>
            </a:prstGeom>
            <a:noFill/>
            <a:ln>
              <a:noFill/>
            </a:ln>
          </p:spPr>
          <p:txBody>
            <a:bodyPr lIns="60925" tIns="60925" rIns="0" bIns="0" anchor="t" anchorCtr="0">
              <a:noAutofit/>
            </a:bodyPr>
            <a:lstStyle/>
            <a:p>
              <a:pPr>
                <a:lnSpc>
                  <a:spcPct val="85000"/>
                </a:lnSpc>
                <a:buClr>
                  <a:srgbClr val="FFFFFF"/>
                </a:buClr>
                <a:buSzPct val="25000"/>
              </a:pPr>
              <a:r>
                <a:rPr lang="en-US" sz="1300" kern="0">
                  <a:solidFill>
                    <a:srgbClr val="FFFFFF"/>
                  </a:solidFill>
                  <a:latin typeface="Helvetica Neue Light"/>
                  <a:ea typeface="Helvetica Neue Light"/>
                  <a:cs typeface="Helvetica Neue Light"/>
                  <a:sym typeface="Helvetica Neue Light"/>
                </a:rPr>
                <a:t>Financial</a:t>
              </a:r>
            </a:p>
            <a:p>
              <a:pPr>
                <a:lnSpc>
                  <a:spcPct val="85000"/>
                </a:lnSpc>
                <a:buClr>
                  <a:srgbClr val="FFFFFF"/>
                </a:buClr>
                <a:buSzPct val="25000"/>
              </a:pPr>
              <a:r>
                <a:rPr lang="en-US" sz="1300" kern="0">
                  <a:solidFill>
                    <a:srgbClr val="FFFFFF"/>
                  </a:solidFill>
                  <a:latin typeface="Helvetica Neue Light"/>
                  <a:ea typeface="Helvetica Neue Light"/>
                  <a:cs typeface="Helvetica Neue Light"/>
                  <a:sym typeface="Helvetica Neue Light"/>
                </a:rPr>
                <a:t>Services</a:t>
              </a:r>
            </a:p>
          </p:txBody>
        </p:sp>
      </p:grpSp>
      <p:grpSp>
        <p:nvGrpSpPr>
          <p:cNvPr id="183" name="Shape 913"/>
          <p:cNvGrpSpPr/>
          <p:nvPr/>
        </p:nvGrpSpPr>
        <p:grpSpPr>
          <a:xfrm>
            <a:off x="6558868" y="1254087"/>
            <a:ext cx="1207169" cy="2222607"/>
            <a:chOff x="4741391" y="1006808"/>
            <a:chExt cx="905400" cy="1961700"/>
          </a:xfrm>
        </p:grpSpPr>
        <p:sp>
          <p:nvSpPr>
            <p:cNvPr id="184" name="Shape 914"/>
            <p:cNvSpPr/>
            <p:nvPr/>
          </p:nvSpPr>
          <p:spPr>
            <a:xfrm>
              <a:off x="4741391" y="1006808"/>
              <a:ext cx="898200" cy="1955400"/>
            </a:xfrm>
            <a:prstGeom prst="snip1Rect">
              <a:avLst>
                <a:gd name="adj" fmla="val 16667"/>
              </a:avLst>
            </a:prstGeom>
            <a:blipFill rotWithShape="1">
              <a:blip r:embed="rId5">
                <a:alphaModFix/>
              </a:blip>
              <a:stretch>
                <a:fillRect l="-479" r="-11489" b="-2879"/>
              </a:stretch>
            </a:blipFill>
            <a:ln>
              <a:noFill/>
            </a:ln>
          </p:spPr>
          <p:txBody>
            <a:bodyPr lIns="0" tIns="0" rIns="0" bIns="0" anchor="t" anchorCtr="0">
              <a:noAutofit/>
            </a:bodyPr>
            <a:lstStyle/>
            <a:p>
              <a:pPr>
                <a:lnSpc>
                  <a:spcPct val="90000"/>
                </a:lnSpc>
                <a:buClr>
                  <a:srgbClr val="000000"/>
                </a:buClr>
              </a:pPr>
              <a:endParaRPr sz="1300" kern="0">
                <a:solidFill>
                  <a:srgbClr val="FFFFFF"/>
                </a:solidFill>
                <a:latin typeface="Helvetica Neue Light"/>
                <a:ea typeface="Helvetica Neue Light"/>
                <a:cs typeface="Helvetica Neue Light"/>
                <a:sym typeface="Helvetica Neue Light"/>
              </a:endParaRPr>
            </a:p>
          </p:txBody>
        </p:sp>
        <p:sp>
          <p:nvSpPr>
            <p:cNvPr id="185" name="Shape 915"/>
            <p:cNvSpPr/>
            <p:nvPr/>
          </p:nvSpPr>
          <p:spPr>
            <a:xfrm>
              <a:off x="4741391" y="1006808"/>
              <a:ext cx="905400" cy="1961700"/>
            </a:xfrm>
            <a:prstGeom prst="snip1Rect">
              <a:avLst>
                <a:gd name="adj" fmla="val 16667"/>
              </a:avLst>
            </a:prstGeom>
            <a:solidFill>
              <a:srgbClr val="293FD1">
                <a:alpha val="72550"/>
              </a:srgbClr>
            </a:solidFill>
            <a:ln>
              <a:noFill/>
            </a:ln>
          </p:spPr>
          <p:txBody>
            <a:bodyPr lIns="0" tIns="0" rIns="0" bIns="0" anchor="ctr" anchorCtr="0">
              <a:noAutofit/>
            </a:bodyPr>
            <a:lstStyle/>
            <a:p>
              <a:pPr algn="ctr">
                <a:buClr>
                  <a:srgbClr val="000000"/>
                </a:buClr>
              </a:pPr>
              <a:endParaRPr sz="1300" kern="0">
                <a:solidFill>
                  <a:srgbClr val="FFFFFF"/>
                </a:solidFill>
                <a:latin typeface="Helvetica Neue Light"/>
                <a:ea typeface="Helvetica Neue Light"/>
                <a:cs typeface="Helvetica Neue Light"/>
                <a:sym typeface="Helvetica Neue Light"/>
              </a:endParaRPr>
            </a:p>
          </p:txBody>
        </p:sp>
      </p:grpSp>
      <p:sp>
        <p:nvSpPr>
          <p:cNvPr id="186" name="Shape 916"/>
          <p:cNvSpPr/>
          <p:nvPr/>
        </p:nvSpPr>
        <p:spPr>
          <a:xfrm>
            <a:off x="6734915" y="1356074"/>
            <a:ext cx="899100" cy="203700"/>
          </a:xfrm>
          <a:prstGeom prst="rect">
            <a:avLst/>
          </a:prstGeom>
          <a:noFill/>
          <a:ln>
            <a:noFill/>
          </a:ln>
        </p:spPr>
        <p:txBody>
          <a:bodyPr lIns="60925" tIns="60925" rIns="0" bIns="0" anchor="t" anchorCtr="0">
            <a:noAutofit/>
          </a:bodyPr>
          <a:lstStyle/>
          <a:p>
            <a:pPr>
              <a:lnSpc>
                <a:spcPct val="85000"/>
              </a:lnSpc>
              <a:buClr>
                <a:srgbClr val="FFFFFF"/>
              </a:buClr>
              <a:buSzPct val="25000"/>
            </a:pPr>
            <a:r>
              <a:rPr lang="en-US" sz="1300" kern="0">
                <a:solidFill>
                  <a:srgbClr val="FFFFFF"/>
                </a:solidFill>
                <a:latin typeface="Helvetica Neue Light"/>
                <a:ea typeface="Helvetica Neue Light"/>
                <a:cs typeface="Helvetica Neue Light"/>
                <a:sym typeface="Helvetica Neue Light"/>
              </a:rPr>
              <a:t>Logistics </a:t>
            </a:r>
          </a:p>
        </p:txBody>
      </p:sp>
      <p:sp>
        <p:nvSpPr>
          <p:cNvPr id="187" name="Shape 917" descr="Shape 294"/>
          <p:cNvSpPr/>
          <p:nvPr/>
        </p:nvSpPr>
        <p:spPr>
          <a:xfrm>
            <a:off x="3678295" y="5866945"/>
            <a:ext cx="8244900" cy="347400"/>
          </a:xfrm>
          <a:prstGeom prst="rect">
            <a:avLst/>
          </a:prstGeom>
          <a:solidFill>
            <a:srgbClr val="140956"/>
          </a:solidFill>
          <a:ln>
            <a:noFill/>
          </a:ln>
        </p:spPr>
        <p:txBody>
          <a:bodyPr lIns="0" tIns="0" rIns="0" bIns="0" anchor="ctr" anchorCtr="0">
            <a:noAutofit/>
          </a:bodyPr>
          <a:lstStyle/>
          <a:p>
            <a:pPr algn="ctr">
              <a:lnSpc>
                <a:spcPct val="90000"/>
              </a:lnSpc>
              <a:buClr>
                <a:srgbClr val="FFFFFF"/>
              </a:buClr>
            </a:pPr>
            <a:endParaRPr sz="1000" kern="0">
              <a:solidFill>
                <a:srgbClr val="FFFFFF"/>
              </a:solidFill>
              <a:ea typeface="Arial"/>
              <a:cs typeface="Arial"/>
              <a:sym typeface="Arial"/>
            </a:endParaRPr>
          </a:p>
        </p:txBody>
      </p:sp>
      <p:sp>
        <p:nvSpPr>
          <p:cNvPr id="188" name="Shape 918" descr="Shape 294"/>
          <p:cNvSpPr/>
          <p:nvPr/>
        </p:nvSpPr>
        <p:spPr>
          <a:xfrm>
            <a:off x="3679127" y="4779136"/>
            <a:ext cx="8243400" cy="347400"/>
          </a:xfrm>
          <a:prstGeom prst="rect">
            <a:avLst/>
          </a:prstGeom>
          <a:solidFill>
            <a:srgbClr val="140956"/>
          </a:solidFill>
          <a:ln>
            <a:noFill/>
          </a:ln>
        </p:spPr>
        <p:txBody>
          <a:bodyPr lIns="0" tIns="0" rIns="0" bIns="0" anchor="ctr" anchorCtr="0">
            <a:noAutofit/>
          </a:bodyPr>
          <a:lstStyle/>
          <a:p>
            <a:pPr algn="ctr">
              <a:lnSpc>
                <a:spcPct val="90000"/>
              </a:lnSpc>
              <a:buClr>
                <a:srgbClr val="FFFFFF"/>
              </a:buClr>
            </a:pPr>
            <a:endParaRPr sz="1000" kern="0">
              <a:solidFill>
                <a:srgbClr val="FFFFFF"/>
              </a:solidFill>
              <a:ea typeface="Arial"/>
              <a:cs typeface="Arial"/>
              <a:sym typeface="Arial"/>
            </a:endParaRPr>
          </a:p>
        </p:txBody>
      </p:sp>
      <p:sp>
        <p:nvSpPr>
          <p:cNvPr id="189" name="Shape 919" descr="Shape 295"/>
          <p:cNvSpPr/>
          <p:nvPr/>
        </p:nvSpPr>
        <p:spPr>
          <a:xfrm>
            <a:off x="3678759" y="5183760"/>
            <a:ext cx="8244000" cy="621600"/>
          </a:xfrm>
          <a:prstGeom prst="rect">
            <a:avLst/>
          </a:prstGeom>
          <a:solidFill>
            <a:srgbClr val="140956"/>
          </a:solidFill>
          <a:ln>
            <a:noFill/>
          </a:ln>
        </p:spPr>
        <p:txBody>
          <a:bodyPr lIns="0" tIns="0" rIns="0" bIns="0" anchor="ctr" anchorCtr="0">
            <a:noAutofit/>
          </a:bodyPr>
          <a:lstStyle/>
          <a:p>
            <a:pPr>
              <a:lnSpc>
                <a:spcPct val="90000"/>
              </a:lnSpc>
              <a:buClr>
                <a:srgbClr val="FFFFFF"/>
              </a:buClr>
            </a:pPr>
            <a:endParaRPr sz="600" kern="0">
              <a:solidFill>
                <a:srgbClr val="FFFFFF"/>
              </a:solidFill>
              <a:ea typeface="Arial"/>
              <a:cs typeface="Arial"/>
              <a:sym typeface="Arial"/>
            </a:endParaRPr>
          </a:p>
        </p:txBody>
      </p:sp>
      <p:sp>
        <p:nvSpPr>
          <p:cNvPr id="190" name="Shape 920" descr="Shape 306"/>
          <p:cNvSpPr/>
          <p:nvPr/>
        </p:nvSpPr>
        <p:spPr>
          <a:xfrm>
            <a:off x="3689874" y="2372471"/>
            <a:ext cx="8240700" cy="1142999"/>
          </a:xfrm>
          <a:prstGeom prst="rect">
            <a:avLst/>
          </a:prstGeom>
          <a:solidFill>
            <a:srgbClr val="362F9F"/>
          </a:solidFill>
          <a:ln>
            <a:noFill/>
          </a:ln>
        </p:spPr>
        <p:txBody>
          <a:bodyPr lIns="0" tIns="0" rIns="0" bIns="0" anchor="ctr" anchorCtr="0">
            <a:noAutofit/>
          </a:bodyPr>
          <a:lstStyle/>
          <a:p>
            <a:pPr algn="ctr">
              <a:buClr>
                <a:srgbClr val="150957"/>
              </a:buClr>
            </a:pPr>
            <a:endParaRPr sz="1200" kern="0">
              <a:solidFill>
                <a:srgbClr val="FFFFFF"/>
              </a:solidFill>
              <a:ea typeface="Arial"/>
              <a:cs typeface="Arial"/>
              <a:sym typeface="Arial"/>
            </a:endParaRPr>
          </a:p>
        </p:txBody>
      </p:sp>
      <p:sp>
        <p:nvSpPr>
          <p:cNvPr id="191" name="Shape 922" descr="Shape 296"/>
          <p:cNvSpPr/>
          <p:nvPr/>
        </p:nvSpPr>
        <p:spPr>
          <a:xfrm>
            <a:off x="3688545" y="3678421"/>
            <a:ext cx="8241900" cy="949800"/>
          </a:xfrm>
          <a:prstGeom prst="rect">
            <a:avLst/>
          </a:prstGeom>
          <a:solidFill>
            <a:srgbClr val="211D7F"/>
          </a:solidFill>
          <a:ln>
            <a:noFill/>
          </a:ln>
        </p:spPr>
        <p:txBody>
          <a:bodyPr lIns="0" tIns="0" rIns="0" bIns="0" anchor="ctr" anchorCtr="0">
            <a:noAutofit/>
          </a:bodyPr>
          <a:lstStyle/>
          <a:p>
            <a:pPr algn="ctr">
              <a:buClr>
                <a:srgbClr val="150957"/>
              </a:buClr>
            </a:pPr>
            <a:endParaRPr sz="1300" kern="0">
              <a:solidFill>
                <a:srgbClr val="FFFFFF"/>
              </a:solidFill>
              <a:ea typeface="Arial"/>
              <a:cs typeface="Arial"/>
              <a:sym typeface="Arial"/>
            </a:endParaRPr>
          </a:p>
        </p:txBody>
      </p:sp>
      <p:sp>
        <p:nvSpPr>
          <p:cNvPr id="192" name="Shape 923"/>
          <p:cNvSpPr/>
          <p:nvPr/>
        </p:nvSpPr>
        <p:spPr>
          <a:xfrm>
            <a:off x="343833" y="4778116"/>
            <a:ext cx="3254099" cy="1435200"/>
          </a:xfrm>
          <a:prstGeom prst="rect">
            <a:avLst/>
          </a:prstGeom>
          <a:solidFill>
            <a:srgbClr val="140956"/>
          </a:solidFill>
          <a:ln>
            <a:noFill/>
          </a:ln>
        </p:spPr>
        <p:txBody>
          <a:bodyPr lIns="0" tIns="0" rIns="0" bIns="0" anchor="t" anchorCtr="0">
            <a:noAutofit/>
          </a:bodyPr>
          <a:lstStyle/>
          <a:p>
            <a:pPr>
              <a:lnSpc>
                <a:spcPct val="90000"/>
              </a:lnSpc>
              <a:buClr>
                <a:srgbClr val="FFFFFF"/>
              </a:buClr>
            </a:pPr>
            <a:endParaRPr sz="1200" kern="0">
              <a:solidFill>
                <a:srgbClr val="FFFFFF"/>
              </a:solidFill>
              <a:ea typeface="Arial"/>
              <a:cs typeface="Arial"/>
              <a:sym typeface="Arial"/>
            </a:endParaRPr>
          </a:p>
        </p:txBody>
      </p:sp>
      <p:sp>
        <p:nvSpPr>
          <p:cNvPr id="193" name="Shape 924"/>
          <p:cNvSpPr/>
          <p:nvPr/>
        </p:nvSpPr>
        <p:spPr>
          <a:xfrm>
            <a:off x="1429684" y="5121017"/>
            <a:ext cx="1945200" cy="570300"/>
          </a:xfrm>
          <a:prstGeom prst="rect">
            <a:avLst/>
          </a:prstGeom>
          <a:noFill/>
          <a:ln>
            <a:noFill/>
          </a:ln>
        </p:spPr>
        <p:txBody>
          <a:bodyPr lIns="0" tIns="0" rIns="0" bIns="0" anchor="t" anchorCtr="0">
            <a:noAutofit/>
          </a:bodyPr>
          <a:lstStyle/>
          <a:p>
            <a:pPr>
              <a:lnSpc>
                <a:spcPct val="90000"/>
              </a:lnSpc>
              <a:buClr>
                <a:srgbClr val="FFFFFF"/>
              </a:buClr>
              <a:buSzPct val="25000"/>
            </a:pPr>
            <a:r>
              <a:rPr lang="en-US" sz="1600" kern="0">
                <a:solidFill>
                  <a:srgbClr val="FFFFFF"/>
                </a:solidFill>
                <a:latin typeface="Helvetica Neue"/>
                <a:ea typeface="Helvetica Neue"/>
                <a:cs typeface="Helvetica Neue"/>
                <a:sym typeface="Helvetica Neue"/>
              </a:rPr>
              <a:t>Cloud Infrastructure</a:t>
            </a:r>
          </a:p>
          <a:p>
            <a:pPr>
              <a:lnSpc>
                <a:spcPct val="90000"/>
              </a:lnSpc>
              <a:spcBef>
                <a:spcPts val="500"/>
              </a:spcBef>
              <a:buClr>
                <a:srgbClr val="FFFFFF"/>
              </a:buClr>
              <a:buSzPct val="25000"/>
            </a:pPr>
            <a:r>
              <a:rPr lang="en-US" sz="1000" kern="0">
                <a:solidFill>
                  <a:srgbClr val="FFFFFF"/>
                </a:solidFill>
                <a:latin typeface="Helvetica Neue"/>
                <a:ea typeface="Helvetica Neue"/>
                <a:cs typeface="Helvetica Neue"/>
                <a:sym typeface="Helvetica Neue"/>
              </a:rPr>
              <a:t>A highly scalable, security enabled infrastructure</a:t>
            </a:r>
          </a:p>
        </p:txBody>
      </p:sp>
      <p:grpSp>
        <p:nvGrpSpPr>
          <p:cNvPr id="194" name="Shape 925" descr="Shape 301"/>
          <p:cNvGrpSpPr/>
          <p:nvPr/>
        </p:nvGrpSpPr>
        <p:grpSpPr>
          <a:xfrm>
            <a:off x="343832" y="3679894"/>
            <a:ext cx="3267600" cy="952500"/>
            <a:chOff x="-1" y="0"/>
            <a:chExt cx="6535200" cy="1905000"/>
          </a:xfrm>
        </p:grpSpPr>
        <p:sp>
          <p:nvSpPr>
            <p:cNvPr id="195" name="Shape 926"/>
            <p:cNvSpPr/>
            <p:nvPr/>
          </p:nvSpPr>
          <p:spPr>
            <a:xfrm>
              <a:off x="0" y="0"/>
              <a:ext cx="6535200" cy="1905000"/>
            </a:xfrm>
            <a:prstGeom prst="rect">
              <a:avLst/>
            </a:prstGeom>
            <a:solidFill>
              <a:srgbClr val="211D7F"/>
            </a:solidFill>
            <a:ln>
              <a:noFill/>
            </a:ln>
          </p:spPr>
          <p:txBody>
            <a:bodyPr lIns="0" tIns="0" rIns="0" bIns="0" anchor="t" anchorCtr="0">
              <a:noAutofit/>
            </a:bodyPr>
            <a:lstStyle/>
            <a:p>
              <a:pPr>
                <a:lnSpc>
                  <a:spcPct val="90000"/>
                </a:lnSpc>
                <a:buClr>
                  <a:srgbClr val="FFFFFF"/>
                </a:buClr>
              </a:pPr>
              <a:endParaRPr sz="1200" kern="0">
                <a:solidFill>
                  <a:srgbClr val="FFFFFF"/>
                </a:solidFill>
                <a:ea typeface="Arial"/>
                <a:cs typeface="Arial"/>
                <a:sym typeface="Arial"/>
              </a:endParaRPr>
            </a:p>
          </p:txBody>
        </p:sp>
        <p:sp>
          <p:nvSpPr>
            <p:cNvPr id="196" name="Shape 927"/>
            <p:cNvSpPr/>
            <p:nvPr/>
          </p:nvSpPr>
          <p:spPr>
            <a:xfrm>
              <a:off x="2206193" y="255784"/>
              <a:ext cx="3621000" cy="1140600"/>
            </a:xfrm>
            <a:prstGeom prst="rect">
              <a:avLst/>
            </a:prstGeom>
            <a:noFill/>
            <a:ln>
              <a:noFill/>
            </a:ln>
          </p:spPr>
          <p:txBody>
            <a:bodyPr lIns="0" tIns="0" rIns="0" bIns="0" anchor="t" anchorCtr="0">
              <a:noAutofit/>
            </a:bodyPr>
            <a:lstStyle/>
            <a:p>
              <a:pPr>
                <a:lnSpc>
                  <a:spcPct val="90000"/>
                </a:lnSpc>
                <a:buClr>
                  <a:srgbClr val="FFFFFF"/>
                </a:buClr>
                <a:buSzPct val="25000"/>
              </a:pPr>
              <a:r>
                <a:rPr lang="en-US" sz="1600" kern="0">
                  <a:solidFill>
                    <a:srgbClr val="FFFFFF"/>
                  </a:solidFill>
                  <a:latin typeface="Helvetica Neue"/>
                  <a:ea typeface="Helvetica Neue"/>
                  <a:cs typeface="Helvetica Neue"/>
                  <a:sym typeface="Helvetica Neue"/>
                </a:rPr>
                <a:t>Data</a:t>
              </a:r>
            </a:p>
            <a:p>
              <a:pPr>
                <a:lnSpc>
                  <a:spcPct val="90000"/>
                </a:lnSpc>
                <a:spcBef>
                  <a:spcPts val="500"/>
                </a:spcBef>
                <a:buClr>
                  <a:srgbClr val="FFFFFF"/>
                </a:buClr>
                <a:buSzPct val="25000"/>
              </a:pPr>
              <a:r>
                <a:rPr lang="en-US" sz="1000" kern="0">
                  <a:solidFill>
                    <a:srgbClr val="FFFFFF"/>
                  </a:solidFill>
                  <a:latin typeface="Helvetica Neue"/>
                  <a:ea typeface="Helvetica Neue"/>
                  <a:cs typeface="Helvetica Neue"/>
                  <a:sym typeface="Helvetica Neue"/>
                </a:rPr>
                <a:t>Tools to prepare data </a:t>
              </a:r>
              <a:br>
                <a:rPr lang="en-US" sz="1000" kern="0">
                  <a:solidFill>
                    <a:srgbClr val="FFFFFF"/>
                  </a:solidFill>
                  <a:latin typeface="Helvetica Neue"/>
                  <a:ea typeface="Helvetica Neue"/>
                  <a:cs typeface="Helvetica Neue"/>
                  <a:sym typeface="Helvetica Neue"/>
                </a:rPr>
              </a:br>
              <a:r>
                <a:rPr lang="en-US" sz="1000" kern="0">
                  <a:solidFill>
                    <a:srgbClr val="FFFFFF"/>
                  </a:solidFill>
                  <a:latin typeface="Helvetica Neue"/>
                  <a:ea typeface="Helvetica Neue"/>
                  <a:cs typeface="Helvetica Neue"/>
                  <a:sym typeface="Helvetica Neue"/>
                </a:rPr>
                <a:t>for cognitive</a:t>
              </a:r>
            </a:p>
          </p:txBody>
        </p:sp>
      </p:grpSp>
      <p:grpSp>
        <p:nvGrpSpPr>
          <p:cNvPr id="197" name="Shape 928" descr="Shape 301"/>
          <p:cNvGrpSpPr/>
          <p:nvPr/>
        </p:nvGrpSpPr>
        <p:grpSpPr>
          <a:xfrm>
            <a:off x="343833" y="2376436"/>
            <a:ext cx="3254100" cy="1141051"/>
            <a:chOff x="-1" y="0"/>
            <a:chExt cx="6508200" cy="2282100"/>
          </a:xfrm>
        </p:grpSpPr>
        <p:sp>
          <p:nvSpPr>
            <p:cNvPr id="198" name="Shape 929"/>
            <p:cNvSpPr/>
            <p:nvPr/>
          </p:nvSpPr>
          <p:spPr>
            <a:xfrm>
              <a:off x="0" y="0"/>
              <a:ext cx="6508200" cy="2282100"/>
            </a:xfrm>
            <a:prstGeom prst="rect">
              <a:avLst/>
            </a:prstGeom>
            <a:solidFill>
              <a:srgbClr val="362F9F"/>
            </a:solidFill>
            <a:ln>
              <a:noFill/>
            </a:ln>
          </p:spPr>
          <p:txBody>
            <a:bodyPr lIns="0" tIns="0" rIns="0" bIns="0" anchor="t" anchorCtr="0">
              <a:noAutofit/>
            </a:bodyPr>
            <a:lstStyle/>
            <a:p>
              <a:pPr>
                <a:lnSpc>
                  <a:spcPct val="90000"/>
                </a:lnSpc>
                <a:buClr>
                  <a:srgbClr val="FFFFFF"/>
                </a:buClr>
              </a:pPr>
              <a:endParaRPr sz="1200" kern="0">
                <a:solidFill>
                  <a:srgbClr val="FFFFFF"/>
                </a:solidFill>
                <a:ea typeface="Arial"/>
                <a:cs typeface="Arial"/>
                <a:sym typeface="Arial"/>
              </a:endParaRPr>
            </a:p>
          </p:txBody>
        </p:sp>
        <p:sp>
          <p:nvSpPr>
            <p:cNvPr id="199" name="Shape 930"/>
            <p:cNvSpPr/>
            <p:nvPr/>
          </p:nvSpPr>
          <p:spPr>
            <a:xfrm>
              <a:off x="2214075" y="406102"/>
              <a:ext cx="3191400" cy="1140600"/>
            </a:xfrm>
            <a:prstGeom prst="rect">
              <a:avLst/>
            </a:prstGeom>
            <a:noFill/>
            <a:ln>
              <a:noFill/>
            </a:ln>
          </p:spPr>
          <p:txBody>
            <a:bodyPr lIns="0" tIns="0" rIns="0" bIns="0" anchor="t" anchorCtr="0">
              <a:noAutofit/>
            </a:bodyPr>
            <a:lstStyle/>
            <a:p>
              <a:pPr>
                <a:lnSpc>
                  <a:spcPct val="90000"/>
                </a:lnSpc>
                <a:buClr>
                  <a:srgbClr val="FFFFFF"/>
                </a:buClr>
                <a:buSzPct val="25000"/>
              </a:pPr>
              <a:r>
                <a:rPr lang="en-US" sz="1600" kern="0">
                  <a:solidFill>
                    <a:srgbClr val="FFFFFF"/>
                  </a:solidFill>
                  <a:latin typeface="Helvetica Neue"/>
                  <a:ea typeface="Helvetica Neue"/>
                  <a:cs typeface="Helvetica Neue"/>
                  <a:sym typeface="Helvetica Neue"/>
                </a:rPr>
                <a:t>AI</a:t>
              </a:r>
            </a:p>
            <a:p>
              <a:pPr>
                <a:lnSpc>
                  <a:spcPct val="90000"/>
                </a:lnSpc>
                <a:spcBef>
                  <a:spcPts val="500"/>
                </a:spcBef>
                <a:buClr>
                  <a:srgbClr val="FFFFFF"/>
                </a:buClr>
                <a:buSzPct val="25000"/>
              </a:pPr>
              <a:r>
                <a:rPr lang="en-US" sz="1000" kern="0">
                  <a:solidFill>
                    <a:srgbClr val="FFFFFF"/>
                  </a:solidFill>
                  <a:latin typeface="Helvetica Neue"/>
                  <a:ea typeface="Helvetica Neue"/>
                  <a:cs typeface="Helvetica Neue"/>
                  <a:sym typeface="Helvetica Neue"/>
                </a:rPr>
                <a:t>Cognitive building blocks for developers</a:t>
              </a:r>
            </a:p>
          </p:txBody>
        </p:sp>
      </p:grpSp>
      <p:sp>
        <p:nvSpPr>
          <p:cNvPr id="200" name="Shape 931"/>
          <p:cNvSpPr/>
          <p:nvPr/>
        </p:nvSpPr>
        <p:spPr>
          <a:xfrm>
            <a:off x="343835" y="1272552"/>
            <a:ext cx="3254100" cy="946200"/>
          </a:xfrm>
          <a:prstGeom prst="rect">
            <a:avLst/>
          </a:prstGeom>
          <a:solidFill>
            <a:srgbClr val="293FD1"/>
          </a:solidFill>
          <a:ln>
            <a:noFill/>
          </a:ln>
        </p:spPr>
        <p:txBody>
          <a:bodyPr lIns="0" tIns="0" rIns="0" bIns="0" anchor="t" anchorCtr="0">
            <a:noAutofit/>
          </a:bodyPr>
          <a:lstStyle/>
          <a:p>
            <a:pPr>
              <a:lnSpc>
                <a:spcPct val="90000"/>
              </a:lnSpc>
              <a:buClr>
                <a:srgbClr val="FFFFFF"/>
              </a:buClr>
            </a:pPr>
            <a:endParaRPr sz="1200" kern="0">
              <a:solidFill>
                <a:srgbClr val="FFFFFF"/>
              </a:solidFill>
              <a:ea typeface="Arial"/>
              <a:cs typeface="Arial"/>
              <a:sym typeface="Arial"/>
            </a:endParaRPr>
          </a:p>
        </p:txBody>
      </p:sp>
      <p:sp>
        <p:nvSpPr>
          <p:cNvPr id="201" name="Shape 932"/>
          <p:cNvSpPr/>
          <p:nvPr/>
        </p:nvSpPr>
        <p:spPr>
          <a:xfrm>
            <a:off x="1456011" y="1315187"/>
            <a:ext cx="1836600" cy="741600"/>
          </a:xfrm>
          <a:prstGeom prst="rect">
            <a:avLst/>
          </a:prstGeom>
          <a:noFill/>
          <a:ln>
            <a:noFill/>
          </a:ln>
        </p:spPr>
        <p:txBody>
          <a:bodyPr lIns="0" tIns="0" rIns="0" bIns="0" anchor="t" anchorCtr="0">
            <a:noAutofit/>
          </a:bodyPr>
          <a:lstStyle/>
          <a:p>
            <a:pPr>
              <a:lnSpc>
                <a:spcPct val="90000"/>
              </a:lnSpc>
              <a:buClr>
                <a:srgbClr val="FFFFFF"/>
              </a:buClr>
              <a:buSzPct val="25000"/>
            </a:pPr>
            <a:r>
              <a:rPr lang="en-US" sz="1400" kern="0" dirty="0">
                <a:solidFill>
                  <a:srgbClr val="FFFFFF"/>
                </a:solidFill>
                <a:latin typeface="Helvetica Neue"/>
                <a:ea typeface="Helvetica Neue"/>
                <a:cs typeface="Helvetica Neue"/>
                <a:sym typeface="Helvetica Neue"/>
              </a:rPr>
              <a:t>Applications, solutions and services</a:t>
            </a:r>
          </a:p>
          <a:p>
            <a:pPr>
              <a:lnSpc>
                <a:spcPct val="90000"/>
              </a:lnSpc>
              <a:spcBef>
                <a:spcPts val="500"/>
              </a:spcBef>
              <a:buClr>
                <a:srgbClr val="FFFFFF"/>
              </a:buClr>
              <a:buSzPct val="25000"/>
            </a:pPr>
            <a:r>
              <a:rPr lang="en-US" sz="1000" kern="0" dirty="0">
                <a:solidFill>
                  <a:srgbClr val="FFFFFF"/>
                </a:solidFill>
                <a:latin typeface="Helvetica Neue"/>
                <a:ea typeface="Helvetica Neue"/>
                <a:cs typeface="Helvetica Neue"/>
                <a:sym typeface="Helvetica Neue"/>
              </a:rPr>
              <a:t>Targeted solutions for enterprise businesses</a:t>
            </a:r>
          </a:p>
        </p:txBody>
      </p:sp>
      <p:sp>
        <p:nvSpPr>
          <p:cNvPr id="202" name="Shape 933" descr="Shape 295"/>
          <p:cNvSpPr/>
          <p:nvPr/>
        </p:nvSpPr>
        <p:spPr>
          <a:xfrm>
            <a:off x="3816795" y="4005887"/>
            <a:ext cx="1297500" cy="247800"/>
          </a:xfrm>
          <a:prstGeom prst="rect">
            <a:avLst/>
          </a:prstGeom>
          <a:noFill/>
          <a:ln>
            <a:noFill/>
          </a:ln>
        </p:spPr>
        <p:txBody>
          <a:bodyPr lIns="60951" tIns="60951" rIns="60951" bIns="60951" anchor="t"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Ingestion</a:t>
            </a:r>
          </a:p>
        </p:txBody>
      </p:sp>
      <p:sp>
        <p:nvSpPr>
          <p:cNvPr id="203" name="Shape 934" descr="Shape 305"/>
          <p:cNvSpPr/>
          <p:nvPr/>
        </p:nvSpPr>
        <p:spPr>
          <a:xfrm>
            <a:off x="3928435" y="2581207"/>
            <a:ext cx="984300" cy="124500"/>
          </a:xfrm>
          <a:prstGeom prst="rect">
            <a:avLst/>
          </a:prstGeom>
          <a:noFill/>
          <a:ln>
            <a:noFill/>
          </a:ln>
        </p:spPr>
        <p:txBody>
          <a:bodyPr lIns="0" tIns="0" rIns="0" bIns="0" anchor="ctr"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Conversation</a:t>
            </a:r>
          </a:p>
        </p:txBody>
      </p:sp>
      <p:sp>
        <p:nvSpPr>
          <p:cNvPr id="204" name="Shape 935" descr="Shape 307"/>
          <p:cNvSpPr/>
          <p:nvPr/>
        </p:nvSpPr>
        <p:spPr>
          <a:xfrm rot="-5400000">
            <a:off x="3539453" y="2529845"/>
            <a:ext cx="562500" cy="247800"/>
          </a:xfrm>
          <a:prstGeom prst="rect">
            <a:avLst/>
          </a:prstGeom>
          <a:noFill/>
          <a:ln>
            <a:noFill/>
          </a:ln>
        </p:spPr>
        <p:txBody>
          <a:bodyPr lIns="60951" tIns="60951" rIns="60951" bIns="60951" anchor="t"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API</a:t>
            </a:r>
          </a:p>
        </p:txBody>
      </p:sp>
      <p:sp>
        <p:nvSpPr>
          <p:cNvPr id="205" name="Shape 936" descr="Shape 295"/>
          <p:cNvSpPr/>
          <p:nvPr/>
        </p:nvSpPr>
        <p:spPr>
          <a:xfrm>
            <a:off x="5489677" y="4018587"/>
            <a:ext cx="1297500" cy="247800"/>
          </a:xfrm>
          <a:prstGeom prst="rect">
            <a:avLst/>
          </a:prstGeom>
          <a:noFill/>
          <a:ln>
            <a:noFill/>
          </a:ln>
        </p:spPr>
        <p:txBody>
          <a:bodyPr lIns="60951" tIns="60951" rIns="60951" bIns="60951" anchor="t"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Storage</a:t>
            </a:r>
          </a:p>
        </p:txBody>
      </p:sp>
      <p:sp>
        <p:nvSpPr>
          <p:cNvPr id="206" name="Shape 937" descr="Shape 295"/>
          <p:cNvSpPr/>
          <p:nvPr/>
        </p:nvSpPr>
        <p:spPr>
          <a:xfrm>
            <a:off x="7127498" y="4018587"/>
            <a:ext cx="1297500" cy="247800"/>
          </a:xfrm>
          <a:prstGeom prst="rect">
            <a:avLst/>
          </a:prstGeom>
          <a:noFill/>
          <a:ln>
            <a:noFill/>
          </a:ln>
        </p:spPr>
        <p:txBody>
          <a:bodyPr lIns="60951" tIns="60951" rIns="60951" bIns="60951" anchor="t"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Analytics</a:t>
            </a:r>
          </a:p>
        </p:txBody>
      </p:sp>
      <p:sp>
        <p:nvSpPr>
          <p:cNvPr id="207" name="Shape 938" descr="Shape 295"/>
          <p:cNvSpPr/>
          <p:nvPr/>
        </p:nvSpPr>
        <p:spPr>
          <a:xfrm>
            <a:off x="8832867" y="4018587"/>
            <a:ext cx="1297500" cy="247800"/>
          </a:xfrm>
          <a:prstGeom prst="rect">
            <a:avLst/>
          </a:prstGeom>
          <a:noFill/>
          <a:ln>
            <a:noFill/>
          </a:ln>
        </p:spPr>
        <p:txBody>
          <a:bodyPr lIns="60951" tIns="60951" rIns="60951" bIns="60951" anchor="t"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Deployment</a:t>
            </a:r>
          </a:p>
        </p:txBody>
      </p:sp>
      <p:sp>
        <p:nvSpPr>
          <p:cNvPr id="208" name="Shape 939" descr="Shape 295"/>
          <p:cNvSpPr/>
          <p:nvPr/>
        </p:nvSpPr>
        <p:spPr>
          <a:xfrm>
            <a:off x="10491833" y="4018587"/>
            <a:ext cx="1297500" cy="247800"/>
          </a:xfrm>
          <a:prstGeom prst="rect">
            <a:avLst/>
          </a:prstGeom>
          <a:noFill/>
          <a:ln>
            <a:noFill/>
          </a:ln>
        </p:spPr>
        <p:txBody>
          <a:bodyPr lIns="60951" tIns="60951" rIns="60951" bIns="60951" anchor="t"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Governance</a:t>
            </a:r>
          </a:p>
        </p:txBody>
      </p:sp>
      <p:sp>
        <p:nvSpPr>
          <p:cNvPr id="209" name="Shape 940" descr="Shape 305"/>
          <p:cNvSpPr/>
          <p:nvPr/>
        </p:nvSpPr>
        <p:spPr>
          <a:xfrm>
            <a:off x="3928435" y="3162053"/>
            <a:ext cx="990600" cy="124500"/>
          </a:xfrm>
          <a:prstGeom prst="rect">
            <a:avLst/>
          </a:prstGeom>
          <a:noFill/>
          <a:ln>
            <a:noFill/>
          </a:ln>
        </p:spPr>
        <p:txBody>
          <a:bodyPr lIns="0" tIns="0" rIns="0" bIns="0" anchor="ctr"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Visual Recognition</a:t>
            </a:r>
          </a:p>
        </p:txBody>
      </p:sp>
      <p:sp>
        <p:nvSpPr>
          <p:cNvPr id="210" name="Shape 941" descr="Shape 307"/>
          <p:cNvSpPr/>
          <p:nvPr/>
        </p:nvSpPr>
        <p:spPr>
          <a:xfrm rot="-5400000">
            <a:off x="3533004" y="3098783"/>
            <a:ext cx="575400" cy="247800"/>
          </a:xfrm>
          <a:prstGeom prst="rect">
            <a:avLst/>
          </a:prstGeom>
          <a:noFill/>
          <a:ln>
            <a:noFill/>
          </a:ln>
        </p:spPr>
        <p:txBody>
          <a:bodyPr lIns="60951" tIns="60951" rIns="60951" bIns="60951" anchor="t"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API</a:t>
            </a:r>
          </a:p>
        </p:txBody>
      </p:sp>
      <p:sp>
        <p:nvSpPr>
          <p:cNvPr id="211" name="Shape 942" descr="Shape 305"/>
          <p:cNvSpPr/>
          <p:nvPr/>
        </p:nvSpPr>
        <p:spPr>
          <a:xfrm>
            <a:off x="5238373" y="2581234"/>
            <a:ext cx="970200" cy="124500"/>
          </a:xfrm>
          <a:prstGeom prst="rect">
            <a:avLst/>
          </a:prstGeom>
          <a:noFill/>
          <a:ln>
            <a:noFill/>
          </a:ln>
        </p:spPr>
        <p:txBody>
          <a:bodyPr lIns="0" tIns="0" rIns="0" bIns="0" anchor="ctr"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Discovery</a:t>
            </a:r>
          </a:p>
        </p:txBody>
      </p:sp>
      <p:sp>
        <p:nvSpPr>
          <p:cNvPr id="212" name="Shape 943" descr="Shape 307"/>
          <p:cNvSpPr/>
          <p:nvPr/>
        </p:nvSpPr>
        <p:spPr>
          <a:xfrm rot="-5400000">
            <a:off x="4849393" y="2529845"/>
            <a:ext cx="562500" cy="247800"/>
          </a:xfrm>
          <a:prstGeom prst="rect">
            <a:avLst/>
          </a:prstGeom>
          <a:noFill/>
          <a:ln>
            <a:noFill/>
          </a:ln>
        </p:spPr>
        <p:txBody>
          <a:bodyPr lIns="60951" tIns="60951" rIns="60951" bIns="60951" anchor="t"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API</a:t>
            </a:r>
          </a:p>
        </p:txBody>
      </p:sp>
      <p:sp>
        <p:nvSpPr>
          <p:cNvPr id="213" name="Shape 944" descr="Shape 305"/>
          <p:cNvSpPr/>
          <p:nvPr/>
        </p:nvSpPr>
        <p:spPr>
          <a:xfrm>
            <a:off x="5238373" y="3162053"/>
            <a:ext cx="970200" cy="124500"/>
          </a:xfrm>
          <a:prstGeom prst="rect">
            <a:avLst/>
          </a:prstGeom>
          <a:noFill/>
          <a:ln>
            <a:noFill/>
          </a:ln>
        </p:spPr>
        <p:txBody>
          <a:bodyPr lIns="0" tIns="0" rIns="0" bIns="0" anchor="ctr"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Speech</a:t>
            </a:r>
          </a:p>
        </p:txBody>
      </p:sp>
      <p:sp>
        <p:nvSpPr>
          <p:cNvPr id="214" name="Shape 945" descr="Shape 307"/>
          <p:cNvSpPr/>
          <p:nvPr/>
        </p:nvSpPr>
        <p:spPr>
          <a:xfrm rot="-5400000">
            <a:off x="4842943" y="3098783"/>
            <a:ext cx="575400" cy="247800"/>
          </a:xfrm>
          <a:prstGeom prst="rect">
            <a:avLst/>
          </a:prstGeom>
          <a:noFill/>
          <a:ln>
            <a:noFill/>
          </a:ln>
        </p:spPr>
        <p:txBody>
          <a:bodyPr lIns="60951" tIns="60951" rIns="60951" bIns="60951" anchor="t"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API</a:t>
            </a:r>
          </a:p>
        </p:txBody>
      </p:sp>
      <p:sp>
        <p:nvSpPr>
          <p:cNvPr id="215" name="Shape 946" descr="Shape 305"/>
          <p:cNvSpPr/>
          <p:nvPr/>
        </p:nvSpPr>
        <p:spPr>
          <a:xfrm>
            <a:off x="6541460" y="2520906"/>
            <a:ext cx="970200" cy="249300"/>
          </a:xfrm>
          <a:prstGeom prst="rect">
            <a:avLst/>
          </a:prstGeom>
          <a:noFill/>
          <a:ln>
            <a:noFill/>
          </a:ln>
        </p:spPr>
        <p:txBody>
          <a:bodyPr lIns="0" tIns="0" rIns="0" bIns="0" anchor="ctr"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Compare and Comply</a:t>
            </a:r>
          </a:p>
        </p:txBody>
      </p:sp>
      <p:sp>
        <p:nvSpPr>
          <p:cNvPr id="216" name="Shape 947" descr="Shape 307"/>
          <p:cNvSpPr/>
          <p:nvPr/>
        </p:nvSpPr>
        <p:spPr>
          <a:xfrm rot="-5400000">
            <a:off x="6152479" y="2529846"/>
            <a:ext cx="562500" cy="247799"/>
          </a:xfrm>
          <a:prstGeom prst="rect">
            <a:avLst/>
          </a:prstGeom>
          <a:noFill/>
          <a:ln>
            <a:noFill/>
          </a:ln>
        </p:spPr>
        <p:txBody>
          <a:bodyPr lIns="60951" tIns="60951" rIns="60951" bIns="60951" anchor="t"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API</a:t>
            </a:r>
          </a:p>
        </p:txBody>
      </p:sp>
      <p:sp>
        <p:nvSpPr>
          <p:cNvPr id="217" name="Shape 948" descr="Shape 305"/>
          <p:cNvSpPr/>
          <p:nvPr/>
        </p:nvSpPr>
        <p:spPr>
          <a:xfrm>
            <a:off x="6541460" y="3105823"/>
            <a:ext cx="970200" cy="249300"/>
          </a:xfrm>
          <a:prstGeom prst="rect">
            <a:avLst/>
          </a:prstGeom>
          <a:noFill/>
          <a:ln>
            <a:noFill/>
          </a:ln>
        </p:spPr>
        <p:txBody>
          <a:bodyPr lIns="0" tIns="0" rIns="0" bIns="0" anchor="ctr"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Document Conversion</a:t>
            </a:r>
          </a:p>
        </p:txBody>
      </p:sp>
      <p:sp>
        <p:nvSpPr>
          <p:cNvPr id="218" name="Shape 949" descr="Shape 307"/>
          <p:cNvSpPr/>
          <p:nvPr/>
        </p:nvSpPr>
        <p:spPr>
          <a:xfrm rot="-5400000">
            <a:off x="6146029" y="3098781"/>
            <a:ext cx="575400" cy="247800"/>
          </a:xfrm>
          <a:prstGeom prst="rect">
            <a:avLst/>
          </a:prstGeom>
          <a:noFill/>
          <a:ln>
            <a:noFill/>
          </a:ln>
        </p:spPr>
        <p:txBody>
          <a:bodyPr lIns="60951" tIns="60951" rIns="60951" bIns="60951" anchor="t"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API</a:t>
            </a:r>
          </a:p>
        </p:txBody>
      </p:sp>
      <p:sp>
        <p:nvSpPr>
          <p:cNvPr id="219" name="Shape 950" descr="Shape 305"/>
          <p:cNvSpPr/>
          <p:nvPr/>
        </p:nvSpPr>
        <p:spPr>
          <a:xfrm>
            <a:off x="7852727" y="2581234"/>
            <a:ext cx="1237800" cy="124500"/>
          </a:xfrm>
          <a:prstGeom prst="rect">
            <a:avLst/>
          </a:prstGeom>
          <a:noFill/>
          <a:ln>
            <a:noFill/>
          </a:ln>
        </p:spPr>
        <p:txBody>
          <a:bodyPr lIns="0" tIns="0" rIns="0" bIns="0" anchor="ctr"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DLaaS</a:t>
            </a:r>
          </a:p>
        </p:txBody>
      </p:sp>
      <p:sp>
        <p:nvSpPr>
          <p:cNvPr id="220" name="Shape 951" descr="Shape 307"/>
          <p:cNvSpPr/>
          <p:nvPr/>
        </p:nvSpPr>
        <p:spPr>
          <a:xfrm rot="-5400000">
            <a:off x="7473742" y="2529844"/>
            <a:ext cx="562500" cy="247800"/>
          </a:xfrm>
          <a:prstGeom prst="rect">
            <a:avLst/>
          </a:prstGeom>
          <a:noFill/>
          <a:ln>
            <a:noFill/>
          </a:ln>
        </p:spPr>
        <p:txBody>
          <a:bodyPr lIns="60951" tIns="60951" rIns="60951" bIns="60951" anchor="t"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API</a:t>
            </a:r>
          </a:p>
        </p:txBody>
      </p:sp>
      <p:sp>
        <p:nvSpPr>
          <p:cNvPr id="221" name="Shape 952" descr="Shape 305"/>
          <p:cNvSpPr/>
          <p:nvPr/>
        </p:nvSpPr>
        <p:spPr>
          <a:xfrm>
            <a:off x="7852727" y="3099727"/>
            <a:ext cx="1249200" cy="249300"/>
          </a:xfrm>
          <a:prstGeom prst="rect">
            <a:avLst/>
          </a:prstGeom>
          <a:noFill/>
          <a:ln>
            <a:noFill/>
          </a:ln>
        </p:spPr>
        <p:txBody>
          <a:bodyPr lIns="0" tIns="0" rIns="0" bIns="0" anchor="ctr"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Nat Language Understanding</a:t>
            </a:r>
          </a:p>
        </p:txBody>
      </p:sp>
      <p:sp>
        <p:nvSpPr>
          <p:cNvPr id="222" name="Shape 953" descr="Shape 307"/>
          <p:cNvSpPr/>
          <p:nvPr/>
        </p:nvSpPr>
        <p:spPr>
          <a:xfrm rot="-5400000">
            <a:off x="7467289" y="3098783"/>
            <a:ext cx="575400" cy="247800"/>
          </a:xfrm>
          <a:prstGeom prst="rect">
            <a:avLst/>
          </a:prstGeom>
          <a:noFill/>
          <a:ln>
            <a:noFill/>
          </a:ln>
        </p:spPr>
        <p:txBody>
          <a:bodyPr lIns="60951" tIns="60951" rIns="60951" bIns="60951" anchor="t"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API</a:t>
            </a:r>
          </a:p>
        </p:txBody>
      </p:sp>
      <p:sp>
        <p:nvSpPr>
          <p:cNvPr id="223" name="Shape 954" descr="Shape 305"/>
          <p:cNvSpPr/>
          <p:nvPr/>
        </p:nvSpPr>
        <p:spPr>
          <a:xfrm>
            <a:off x="9463624" y="3099727"/>
            <a:ext cx="1084800" cy="249300"/>
          </a:xfrm>
          <a:prstGeom prst="rect">
            <a:avLst/>
          </a:prstGeom>
          <a:noFill/>
          <a:ln>
            <a:noFill/>
          </a:ln>
        </p:spPr>
        <p:txBody>
          <a:bodyPr lIns="0" tIns="0" rIns="0" bIns="0" anchor="ctr"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Nat Language Classifier</a:t>
            </a:r>
          </a:p>
        </p:txBody>
      </p:sp>
      <p:sp>
        <p:nvSpPr>
          <p:cNvPr id="224" name="Shape 955" descr="Shape 307"/>
          <p:cNvSpPr/>
          <p:nvPr/>
        </p:nvSpPr>
        <p:spPr>
          <a:xfrm rot="-5400000">
            <a:off x="9041163" y="3098784"/>
            <a:ext cx="575400" cy="247800"/>
          </a:xfrm>
          <a:prstGeom prst="rect">
            <a:avLst/>
          </a:prstGeom>
          <a:noFill/>
          <a:ln>
            <a:noFill/>
          </a:ln>
        </p:spPr>
        <p:txBody>
          <a:bodyPr lIns="60951" tIns="60951" rIns="60951" bIns="60951" anchor="t"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API</a:t>
            </a:r>
          </a:p>
        </p:txBody>
      </p:sp>
      <p:sp>
        <p:nvSpPr>
          <p:cNvPr id="225" name="Shape 956" descr="Shape 305"/>
          <p:cNvSpPr/>
          <p:nvPr/>
        </p:nvSpPr>
        <p:spPr>
          <a:xfrm>
            <a:off x="9463624" y="2505059"/>
            <a:ext cx="1084800" cy="276900"/>
          </a:xfrm>
          <a:prstGeom prst="rect">
            <a:avLst/>
          </a:prstGeom>
          <a:noFill/>
          <a:ln>
            <a:noFill/>
          </a:ln>
        </p:spPr>
        <p:txBody>
          <a:bodyPr lIns="0" tIns="0" rIns="0" bIns="0" anchor="ctr" anchorCtr="0">
            <a:noAutofit/>
          </a:bodyPr>
          <a:lstStyle/>
          <a:p>
            <a:pPr>
              <a:lnSpc>
                <a:spcPct val="90000"/>
              </a:lnSpc>
              <a:buClr>
                <a:srgbClr val="FFFFFF"/>
              </a:buClr>
              <a:buSzPct val="25000"/>
            </a:pPr>
            <a:r>
              <a:rPr lang="en-US" sz="1000" kern="0">
                <a:solidFill>
                  <a:srgbClr val="FFFFFF"/>
                </a:solidFill>
                <a:latin typeface="Helvetica Neue"/>
                <a:ea typeface="Helvetica Neue"/>
                <a:cs typeface="Helvetica Neue"/>
                <a:sym typeface="Helvetica Neue"/>
              </a:rPr>
              <a:t>Tone</a:t>
            </a:r>
            <a:br>
              <a:rPr lang="en-US" sz="1000" kern="0">
                <a:solidFill>
                  <a:srgbClr val="FFFFFF"/>
                </a:solidFill>
                <a:latin typeface="Helvetica Neue"/>
                <a:ea typeface="Helvetica Neue"/>
                <a:cs typeface="Helvetica Neue"/>
                <a:sym typeface="Helvetica Neue"/>
              </a:rPr>
            </a:br>
            <a:r>
              <a:rPr lang="en-US" sz="1000" kern="0">
                <a:solidFill>
                  <a:srgbClr val="FFFFFF"/>
                </a:solidFill>
                <a:latin typeface="Helvetica Neue"/>
                <a:ea typeface="Helvetica Neue"/>
                <a:cs typeface="Helvetica Neue"/>
                <a:sym typeface="Helvetica Neue"/>
              </a:rPr>
              <a:t>Analyzer</a:t>
            </a:r>
          </a:p>
        </p:txBody>
      </p:sp>
      <p:sp>
        <p:nvSpPr>
          <p:cNvPr id="226" name="Shape 957" descr="Shape 307"/>
          <p:cNvSpPr/>
          <p:nvPr/>
        </p:nvSpPr>
        <p:spPr>
          <a:xfrm rot="-5400000">
            <a:off x="9047615" y="2531943"/>
            <a:ext cx="562500" cy="247800"/>
          </a:xfrm>
          <a:prstGeom prst="rect">
            <a:avLst/>
          </a:prstGeom>
          <a:noFill/>
          <a:ln>
            <a:noFill/>
          </a:ln>
        </p:spPr>
        <p:txBody>
          <a:bodyPr lIns="60951" tIns="60951" rIns="60951" bIns="60951" anchor="t"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API</a:t>
            </a:r>
          </a:p>
        </p:txBody>
      </p:sp>
      <p:sp>
        <p:nvSpPr>
          <p:cNvPr id="227" name="Shape 958" descr="Shape 305"/>
          <p:cNvSpPr/>
          <p:nvPr/>
        </p:nvSpPr>
        <p:spPr>
          <a:xfrm>
            <a:off x="10923087" y="2505059"/>
            <a:ext cx="1007400" cy="276900"/>
          </a:xfrm>
          <a:prstGeom prst="rect">
            <a:avLst/>
          </a:prstGeom>
          <a:noFill/>
          <a:ln>
            <a:noFill/>
          </a:ln>
        </p:spPr>
        <p:txBody>
          <a:bodyPr lIns="0" tIns="0" rIns="0" bIns="0" anchor="ctr" anchorCtr="0">
            <a:noAutofit/>
          </a:bodyPr>
          <a:lstStyle/>
          <a:p>
            <a:pPr>
              <a:lnSpc>
                <a:spcPct val="90000"/>
              </a:lnSpc>
              <a:buClr>
                <a:srgbClr val="FFFFFF"/>
              </a:buClr>
              <a:buSzPct val="25000"/>
            </a:pPr>
            <a:r>
              <a:rPr lang="en-US" sz="1000" kern="0">
                <a:solidFill>
                  <a:srgbClr val="FFFFFF"/>
                </a:solidFill>
                <a:latin typeface="Helvetica Neue"/>
                <a:ea typeface="Helvetica Neue"/>
                <a:cs typeface="Helvetica Neue"/>
                <a:sym typeface="Helvetica Neue"/>
              </a:rPr>
              <a:t>Personality</a:t>
            </a:r>
            <a:br>
              <a:rPr lang="en-US" sz="1000" kern="0">
                <a:solidFill>
                  <a:srgbClr val="FFFFFF"/>
                </a:solidFill>
                <a:latin typeface="Helvetica Neue"/>
                <a:ea typeface="Helvetica Neue"/>
                <a:cs typeface="Helvetica Neue"/>
                <a:sym typeface="Helvetica Neue"/>
              </a:rPr>
            </a:br>
            <a:r>
              <a:rPr lang="en-US" sz="1000" kern="0">
                <a:solidFill>
                  <a:srgbClr val="FFFFFF"/>
                </a:solidFill>
                <a:latin typeface="Helvetica Neue"/>
                <a:ea typeface="Helvetica Neue"/>
                <a:cs typeface="Helvetica Neue"/>
                <a:sym typeface="Helvetica Neue"/>
              </a:rPr>
              <a:t>Insight</a:t>
            </a:r>
          </a:p>
        </p:txBody>
      </p:sp>
      <p:sp>
        <p:nvSpPr>
          <p:cNvPr id="228" name="Shape 959" descr="Shape 307"/>
          <p:cNvSpPr/>
          <p:nvPr/>
        </p:nvSpPr>
        <p:spPr>
          <a:xfrm rot="-5400000">
            <a:off x="10507074" y="2531943"/>
            <a:ext cx="562500" cy="247800"/>
          </a:xfrm>
          <a:prstGeom prst="rect">
            <a:avLst/>
          </a:prstGeom>
          <a:noFill/>
          <a:ln>
            <a:noFill/>
          </a:ln>
        </p:spPr>
        <p:txBody>
          <a:bodyPr lIns="60951" tIns="60951" rIns="60951" bIns="60951" anchor="t"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API</a:t>
            </a:r>
          </a:p>
        </p:txBody>
      </p:sp>
      <p:sp>
        <p:nvSpPr>
          <p:cNvPr id="229" name="Shape 960" descr="Shape 305"/>
          <p:cNvSpPr/>
          <p:nvPr/>
        </p:nvSpPr>
        <p:spPr>
          <a:xfrm>
            <a:off x="10923087" y="3162051"/>
            <a:ext cx="1007400" cy="124500"/>
          </a:xfrm>
          <a:prstGeom prst="rect">
            <a:avLst/>
          </a:prstGeom>
          <a:noFill/>
          <a:ln>
            <a:noFill/>
          </a:ln>
        </p:spPr>
        <p:txBody>
          <a:bodyPr lIns="0" tIns="0" rIns="0" bIns="0" anchor="ctr" anchorCtr="0">
            <a:noAutofit/>
          </a:bodyPr>
          <a:lstStyle/>
          <a:p>
            <a:pPr>
              <a:lnSpc>
                <a:spcPct val="90000"/>
              </a:lnSpc>
              <a:buClr>
                <a:srgbClr val="FFFFFF"/>
              </a:buClr>
              <a:buSzPct val="25000"/>
            </a:pPr>
            <a:r>
              <a:rPr lang="en-US" sz="900" kern="0">
                <a:solidFill>
                  <a:srgbClr val="FFFFFF"/>
                </a:solidFill>
                <a:latin typeface="Helvetica Neue"/>
                <a:ea typeface="Helvetica Neue"/>
                <a:cs typeface="Helvetica Neue"/>
                <a:sym typeface="Helvetica Neue"/>
              </a:rPr>
              <a:t>…more</a:t>
            </a:r>
          </a:p>
        </p:txBody>
      </p:sp>
      <p:sp>
        <p:nvSpPr>
          <p:cNvPr id="230" name="Shape 961" descr="Shape 294"/>
          <p:cNvSpPr/>
          <p:nvPr/>
        </p:nvSpPr>
        <p:spPr>
          <a:xfrm>
            <a:off x="3723208" y="4868223"/>
            <a:ext cx="23838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Cloud Integration</a:t>
            </a:r>
          </a:p>
        </p:txBody>
      </p:sp>
      <p:sp>
        <p:nvSpPr>
          <p:cNvPr id="231" name="Shape 962" descr="Shape 295"/>
          <p:cNvSpPr/>
          <p:nvPr/>
        </p:nvSpPr>
        <p:spPr>
          <a:xfrm>
            <a:off x="3736887" y="5420949"/>
            <a:ext cx="10404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Networking</a:t>
            </a:r>
          </a:p>
        </p:txBody>
      </p:sp>
      <p:sp>
        <p:nvSpPr>
          <p:cNvPr id="232" name="Shape 963" descr="Shape 295"/>
          <p:cNvSpPr/>
          <p:nvPr/>
        </p:nvSpPr>
        <p:spPr>
          <a:xfrm>
            <a:off x="4880924" y="5421401"/>
            <a:ext cx="10404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dirty="0">
                <a:solidFill>
                  <a:srgbClr val="FFFFFF"/>
                </a:solidFill>
                <a:latin typeface="Helvetica Neue"/>
                <a:ea typeface="Helvetica Neue"/>
                <a:cs typeface="Helvetica Neue"/>
                <a:sym typeface="Helvetica Neue"/>
              </a:rPr>
              <a:t>Compute</a:t>
            </a:r>
          </a:p>
        </p:txBody>
      </p:sp>
      <p:sp>
        <p:nvSpPr>
          <p:cNvPr id="233" name="Shape 964" descr="Shape 295"/>
          <p:cNvSpPr/>
          <p:nvPr/>
        </p:nvSpPr>
        <p:spPr>
          <a:xfrm>
            <a:off x="6057761" y="5425503"/>
            <a:ext cx="11064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Security</a:t>
            </a:r>
          </a:p>
        </p:txBody>
      </p:sp>
      <p:sp>
        <p:nvSpPr>
          <p:cNvPr id="234" name="Shape 965" descr="Shape 295"/>
          <p:cNvSpPr/>
          <p:nvPr/>
        </p:nvSpPr>
        <p:spPr>
          <a:xfrm>
            <a:off x="8521979" y="5418386"/>
            <a:ext cx="10404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Virtual Compute</a:t>
            </a:r>
          </a:p>
        </p:txBody>
      </p:sp>
      <p:sp>
        <p:nvSpPr>
          <p:cNvPr id="235" name="Shape 966" descr="Shape 295"/>
          <p:cNvSpPr/>
          <p:nvPr/>
        </p:nvSpPr>
        <p:spPr>
          <a:xfrm>
            <a:off x="10906529" y="5416750"/>
            <a:ext cx="10404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…more</a:t>
            </a:r>
          </a:p>
        </p:txBody>
      </p:sp>
      <p:sp>
        <p:nvSpPr>
          <p:cNvPr id="236" name="Shape 967" descr="Shape 295"/>
          <p:cNvSpPr/>
          <p:nvPr/>
        </p:nvSpPr>
        <p:spPr>
          <a:xfrm>
            <a:off x="9709087" y="5425503"/>
            <a:ext cx="10404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Object Storage</a:t>
            </a:r>
          </a:p>
        </p:txBody>
      </p:sp>
      <p:sp>
        <p:nvSpPr>
          <p:cNvPr id="237" name="Shape 968" descr="Shape 294"/>
          <p:cNvSpPr/>
          <p:nvPr/>
        </p:nvSpPr>
        <p:spPr>
          <a:xfrm>
            <a:off x="6453921" y="4874242"/>
            <a:ext cx="29328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Cognitive Micro-services</a:t>
            </a:r>
          </a:p>
        </p:txBody>
      </p:sp>
      <p:sp>
        <p:nvSpPr>
          <p:cNvPr id="238" name="Shape 969" descr="Shape 294"/>
          <p:cNvSpPr/>
          <p:nvPr/>
        </p:nvSpPr>
        <p:spPr>
          <a:xfrm>
            <a:off x="9541381" y="4867891"/>
            <a:ext cx="23892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DevOps Tooling</a:t>
            </a:r>
          </a:p>
        </p:txBody>
      </p:sp>
      <p:cxnSp>
        <p:nvCxnSpPr>
          <p:cNvPr id="239" name="Shape 970" descr="Straight Connector 268"/>
          <p:cNvCxnSpPr/>
          <p:nvPr/>
        </p:nvCxnSpPr>
        <p:spPr>
          <a:xfrm>
            <a:off x="4997427" y="2363805"/>
            <a:ext cx="0" cy="1146599"/>
          </a:xfrm>
          <a:prstGeom prst="straightConnector1">
            <a:avLst/>
          </a:prstGeom>
          <a:noFill/>
          <a:ln w="25400" cap="flat" cmpd="sng">
            <a:solidFill>
              <a:srgbClr val="221D7F"/>
            </a:solidFill>
            <a:prstDash val="solid"/>
            <a:round/>
            <a:headEnd type="none" w="med" len="med"/>
            <a:tailEnd type="none" w="med" len="med"/>
          </a:ln>
        </p:spPr>
      </p:cxnSp>
      <p:cxnSp>
        <p:nvCxnSpPr>
          <p:cNvPr id="240" name="Shape 971" descr="Straight Connector 269"/>
          <p:cNvCxnSpPr/>
          <p:nvPr/>
        </p:nvCxnSpPr>
        <p:spPr>
          <a:xfrm>
            <a:off x="6302900" y="2363805"/>
            <a:ext cx="0" cy="1146599"/>
          </a:xfrm>
          <a:prstGeom prst="straightConnector1">
            <a:avLst/>
          </a:prstGeom>
          <a:noFill/>
          <a:ln w="25400" cap="flat" cmpd="sng">
            <a:solidFill>
              <a:srgbClr val="221D7F"/>
            </a:solidFill>
            <a:prstDash val="solid"/>
            <a:round/>
            <a:headEnd type="none" w="med" len="med"/>
            <a:tailEnd type="none" w="med" len="med"/>
          </a:ln>
        </p:spPr>
      </p:cxnSp>
      <p:cxnSp>
        <p:nvCxnSpPr>
          <p:cNvPr id="241" name="Shape 972" descr="Straight Connector 270"/>
          <p:cNvCxnSpPr/>
          <p:nvPr/>
        </p:nvCxnSpPr>
        <p:spPr>
          <a:xfrm>
            <a:off x="7625400" y="2363805"/>
            <a:ext cx="0" cy="1146599"/>
          </a:xfrm>
          <a:prstGeom prst="straightConnector1">
            <a:avLst/>
          </a:prstGeom>
          <a:noFill/>
          <a:ln w="25400" cap="flat" cmpd="sng">
            <a:solidFill>
              <a:srgbClr val="221D7F"/>
            </a:solidFill>
            <a:prstDash val="solid"/>
            <a:round/>
            <a:headEnd type="none" w="med" len="med"/>
            <a:tailEnd type="none" w="med" len="med"/>
          </a:ln>
        </p:spPr>
      </p:cxnSp>
      <p:cxnSp>
        <p:nvCxnSpPr>
          <p:cNvPr id="242" name="Shape 973" descr="Straight Connector 271"/>
          <p:cNvCxnSpPr/>
          <p:nvPr/>
        </p:nvCxnSpPr>
        <p:spPr>
          <a:xfrm>
            <a:off x="9192395" y="2363805"/>
            <a:ext cx="0" cy="1146599"/>
          </a:xfrm>
          <a:prstGeom prst="straightConnector1">
            <a:avLst/>
          </a:prstGeom>
          <a:noFill/>
          <a:ln w="25400" cap="flat" cmpd="sng">
            <a:solidFill>
              <a:srgbClr val="221D7F"/>
            </a:solidFill>
            <a:prstDash val="solid"/>
            <a:round/>
            <a:headEnd type="none" w="med" len="med"/>
            <a:tailEnd type="none" w="med" len="med"/>
          </a:ln>
        </p:spPr>
      </p:cxnSp>
      <p:cxnSp>
        <p:nvCxnSpPr>
          <p:cNvPr id="243" name="Shape 974" descr="Straight Connector 272"/>
          <p:cNvCxnSpPr/>
          <p:nvPr/>
        </p:nvCxnSpPr>
        <p:spPr>
          <a:xfrm>
            <a:off x="10640823" y="2363805"/>
            <a:ext cx="0" cy="1146599"/>
          </a:xfrm>
          <a:prstGeom prst="straightConnector1">
            <a:avLst/>
          </a:prstGeom>
          <a:noFill/>
          <a:ln w="25400" cap="flat" cmpd="sng">
            <a:solidFill>
              <a:srgbClr val="221D7F"/>
            </a:solidFill>
            <a:prstDash val="solid"/>
            <a:round/>
            <a:headEnd type="none" w="med" len="med"/>
            <a:tailEnd type="none" w="med" len="med"/>
          </a:ln>
        </p:spPr>
      </p:cxnSp>
      <p:cxnSp>
        <p:nvCxnSpPr>
          <p:cNvPr id="244" name="Shape 975" descr="Straight Connector 273"/>
          <p:cNvCxnSpPr/>
          <p:nvPr/>
        </p:nvCxnSpPr>
        <p:spPr>
          <a:xfrm rot="10800000">
            <a:off x="3689791" y="2937051"/>
            <a:ext cx="8240700" cy="3900"/>
          </a:xfrm>
          <a:prstGeom prst="straightConnector1">
            <a:avLst/>
          </a:prstGeom>
          <a:noFill/>
          <a:ln w="25400" cap="flat" cmpd="sng">
            <a:solidFill>
              <a:srgbClr val="221D7F"/>
            </a:solidFill>
            <a:prstDash val="solid"/>
            <a:round/>
            <a:headEnd type="none" w="med" len="med"/>
            <a:tailEnd type="none" w="med" len="med"/>
          </a:ln>
        </p:spPr>
      </p:cxnSp>
      <p:cxnSp>
        <p:nvCxnSpPr>
          <p:cNvPr id="245" name="Shape 976" descr="Straight Connector 274"/>
          <p:cNvCxnSpPr/>
          <p:nvPr/>
        </p:nvCxnSpPr>
        <p:spPr>
          <a:xfrm>
            <a:off x="5312507" y="3678421"/>
            <a:ext cx="0" cy="943800"/>
          </a:xfrm>
          <a:prstGeom prst="straightConnector1">
            <a:avLst/>
          </a:prstGeom>
          <a:noFill/>
          <a:ln w="25400" cap="flat" cmpd="sng">
            <a:solidFill>
              <a:srgbClr val="140A56"/>
            </a:solidFill>
            <a:prstDash val="solid"/>
            <a:round/>
            <a:headEnd type="none" w="med" len="med"/>
            <a:tailEnd type="none" w="med" len="med"/>
          </a:ln>
        </p:spPr>
      </p:cxnSp>
      <p:cxnSp>
        <p:nvCxnSpPr>
          <p:cNvPr id="246" name="Shape 977" descr="Straight Connector 275"/>
          <p:cNvCxnSpPr/>
          <p:nvPr/>
        </p:nvCxnSpPr>
        <p:spPr>
          <a:xfrm>
            <a:off x="6983564" y="3678421"/>
            <a:ext cx="0" cy="943800"/>
          </a:xfrm>
          <a:prstGeom prst="straightConnector1">
            <a:avLst/>
          </a:prstGeom>
          <a:noFill/>
          <a:ln w="25400" cap="flat" cmpd="sng">
            <a:solidFill>
              <a:srgbClr val="140A56"/>
            </a:solidFill>
            <a:prstDash val="solid"/>
            <a:round/>
            <a:headEnd type="none" w="med" len="med"/>
            <a:tailEnd type="none" w="med" len="med"/>
          </a:ln>
        </p:spPr>
      </p:cxnSp>
      <p:cxnSp>
        <p:nvCxnSpPr>
          <p:cNvPr id="247" name="Shape 978" descr="Straight Connector 276"/>
          <p:cNvCxnSpPr/>
          <p:nvPr/>
        </p:nvCxnSpPr>
        <p:spPr>
          <a:xfrm>
            <a:off x="8654621" y="3678421"/>
            <a:ext cx="0" cy="943800"/>
          </a:xfrm>
          <a:prstGeom prst="straightConnector1">
            <a:avLst/>
          </a:prstGeom>
          <a:noFill/>
          <a:ln w="25400" cap="flat" cmpd="sng">
            <a:solidFill>
              <a:srgbClr val="140A56"/>
            </a:solidFill>
            <a:prstDash val="solid"/>
            <a:round/>
            <a:headEnd type="none" w="med" len="med"/>
            <a:tailEnd type="none" w="med" len="med"/>
          </a:ln>
        </p:spPr>
      </p:cxnSp>
      <p:cxnSp>
        <p:nvCxnSpPr>
          <p:cNvPr id="248" name="Shape 979" descr="Straight Connector 277"/>
          <p:cNvCxnSpPr/>
          <p:nvPr/>
        </p:nvCxnSpPr>
        <p:spPr>
          <a:xfrm>
            <a:off x="10325679" y="3678421"/>
            <a:ext cx="0" cy="943800"/>
          </a:xfrm>
          <a:prstGeom prst="straightConnector1">
            <a:avLst/>
          </a:prstGeom>
          <a:noFill/>
          <a:ln w="25400" cap="flat" cmpd="sng">
            <a:solidFill>
              <a:srgbClr val="140A56"/>
            </a:solidFill>
            <a:prstDash val="solid"/>
            <a:round/>
            <a:headEnd type="none" w="med" len="med"/>
            <a:tailEnd type="none" w="med" len="med"/>
          </a:ln>
        </p:spPr>
      </p:cxnSp>
      <p:cxnSp>
        <p:nvCxnSpPr>
          <p:cNvPr id="249" name="Shape 980" descr="Straight Connector 278"/>
          <p:cNvCxnSpPr/>
          <p:nvPr/>
        </p:nvCxnSpPr>
        <p:spPr>
          <a:xfrm>
            <a:off x="6045980" y="4764375"/>
            <a:ext cx="0" cy="1053600"/>
          </a:xfrm>
          <a:prstGeom prst="straightConnector1">
            <a:avLst/>
          </a:prstGeom>
          <a:noFill/>
          <a:ln w="25400" cap="flat" cmpd="sng">
            <a:solidFill>
              <a:srgbClr val="07032D"/>
            </a:solidFill>
            <a:prstDash val="solid"/>
            <a:round/>
            <a:headEnd type="none" w="med" len="med"/>
            <a:tailEnd type="none" w="med" len="med"/>
          </a:ln>
        </p:spPr>
      </p:cxnSp>
      <p:cxnSp>
        <p:nvCxnSpPr>
          <p:cNvPr id="250" name="Shape 981" descr="Straight Connector 280"/>
          <p:cNvCxnSpPr/>
          <p:nvPr/>
        </p:nvCxnSpPr>
        <p:spPr>
          <a:xfrm flipH="1">
            <a:off x="4838993" y="5179818"/>
            <a:ext cx="2100" cy="626700"/>
          </a:xfrm>
          <a:prstGeom prst="straightConnector1">
            <a:avLst/>
          </a:prstGeom>
          <a:noFill/>
          <a:ln w="25400" cap="flat" cmpd="sng">
            <a:solidFill>
              <a:srgbClr val="07032D"/>
            </a:solidFill>
            <a:prstDash val="solid"/>
            <a:round/>
            <a:headEnd type="none" w="med" len="med"/>
            <a:tailEnd type="none" w="med" len="med"/>
          </a:ln>
        </p:spPr>
      </p:cxnSp>
      <p:cxnSp>
        <p:nvCxnSpPr>
          <p:cNvPr id="251" name="Shape 982" descr="Straight Connector 281"/>
          <p:cNvCxnSpPr/>
          <p:nvPr/>
        </p:nvCxnSpPr>
        <p:spPr>
          <a:xfrm>
            <a:off x="7178279" y="5166267"/>
            <a:ext cx="0" cy="651000"/>
          </a:xfrm>
          <a:prstGeom prst="straightConnector1">
            <a:avLst/>
          </a:prstGeom>
          <a:noFill/>
          <a:ln w="25400" cap="flat" cmpd="sng">
            <a:solidFill>
              <a:srgbClr val="07032D"/>
            </a:solidFill>
            <a:prstDash val="solid"/>
            <a:round/>
            <a:headEnd type="none" w="med" len="med"/>
            <a:tailEnd type="none" w="med" len="med"/>
          </a:ln>
        </p:spPr>
      </p:cxnSp>
      <p:cxnSp>
        <p:nvCxnSpPr>
          <p:cNvPr id="252" name="Shape 983" descr="Straight Connector 282"/>
          <p:cNvCxnSpPr/>
          <p:nvPr/>
        </p:nvCxnSpPr>
        <p:spPr>
          <a:xfrm>
            <a:off x="8471683" y="5141993"/>
            <a:ext cx="0" cy="651000"/>
          </a:xfrm>
          <a:prstGeom prst="straightConnector1">
            <a:avLst/>
          </a:prstGeom>
          <a:noFill/>
          <a:ln w="25400" cap="flat" cmpd="sng">
            <a:solidFill>
              <a:srgbClr val="07032D"/>
            </a:solidFill>
            <a:prstDash val="solid"/>
            <a:round/>
            <a:headEnd type="none" w="med" len="med"/>
            <a:tailEnd type="none" w="med" len="med"/>
          </a:ln>
        </p:spPr>
      </p:cxnSp>
      <p:sp>
        <p:nvSpPr>
          <p:cNvPr id="253" name="Shape 984" descr="Shape 294"/>
          <p:cNvSpPr/>
          <p:nvPr/>
        </p:nvSpPr>
        <p:spPr>
          <a:xfrm>
            <a:off x="3705191" y="5965570"/>
            <a:ext cx="23838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Public</a:t>
            </a:r>
          </a:p>
        </p:txBody>
      </p:sp>
      <p:sp>
        <p:nvSpPr>
          <p:cNvPr id="254" name="Shape 985" descr="Shape 294"/>
          <p:cNvSpPr/>
          <p:nvPr/>
        </p:nvSpPr>
        <p:spPr>
          <a:xfrm>
            <a:off x="6073586" y="5961971"/>
            <a:ext cx="34431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Hybrid</a:t>
            </a:r>
          </a:p>
        </p:txBody>
      </p:sp>
      <p:sp>
        <p:nvSpPr>
          <p:cNvPr id="255" name="Shape 986" descr="Shape 294"/>
          <p:cNvSpPr/>
          <p:nvPr/>
        </p:nvSpPr>
        <p:spPr>
          <a:xfrm>
            <a:off x="9658103" y="5961323"/>
            <a:ext cx="22668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Private</a:t>
            </a:r>
          </a:p>
        </p:txBody>
      </p:sp>
      <p:cxnSp>
        <p:nvCxnSpPr>
          <p:cNvPr id="256" name="Shape 987" descr="Straight Connector 114"/>
          <p:cNvCxnSpPr/>
          <p:nvPr/>
        </p:nvCxnSpPr>
        <p:spPr>
          <a:xfrm>
            <a:off x="9717947" y="4793791"/>
            <a:ext cx="3600" cy="994500"/>
          </a:xfrm>
          <a:prstGeom prst="straightConnector1">
            <a:avLst/>
          </a:prstGeom>
          <a:noFill/>
          <a:ln w="25400" cap="flat" cmpd="sng">
            <a:solidFill>
              <a:srgbClr val="07032D"/>
            </a:solidFill>
            <a:prstDash val="solid"/>
            <a:round/>
            <a:headEnd type="none" w="med" len="med"/>
            <a:tailEnd type="none" w="med" len="med"/>
          </a:ln>
        </p:spPr>
      </p:cxnSp>
      <p:cxnSp>
        <p:nvCxnSpPr>
          <p:cNvPr id="257" name="Shape 988" descr="Straight Connector 115"/>
          <p:cNvCxnSpPr/>
          <p:nvPr/>
        </p:nvCxnSpPr>
        <p:spPr>
          <a:xfrm>
            <a:off x="10719899" y="5197448"/>
            <a:ext cx="0" cy="590843"/>
          </a:xfrm>
          <a:prstGeom prst="straightConnector1">
            <a:avLst/>
          </a:prstGeom>
          <a:noFill/>
          <a:ln w="25400" cap="flat" cmpd="sng">
            <a:solidFill>
              <a:srgbClr val="07032D"/>
            </a:solidFill>
            <a:prstDash val="solid"/>
            <a:round/>
            <a:headEnd type="none" w="med" len="med"/>
            <a:tailEnd type="none" w="med" len="med"/>
          </a:ln>
        </p:spPr>
      </p:cxnSp>
      <p:pic>
        <p:nvPicPr>
          <p:cNvPr id="258" name="Shape 989"/>
          <p:cNvPicPr preferRelativeResize="0"/>
          <p:nvPr/>
        </p:nvPicPr>
        <p:blipFill rotWithShape="1">
          <a:blip r:embed="rId6">
            <a:alphaModFix/>
          </a:blip>
          <a:srcRect/>
          <a:stretch/>
        </p:blipFill>
        <p:spPr>
          <a:xfrm>
            <a:off x="622245" y="2672675"/>
            <a:ext cx="472200" cy="495900"/>
          </a:xfrm>
          <a:prstGeom prst="rect">
            <a:avLst/>
          </a:prstGeom>
          <a:noFill/>
          <a:ln>
            <a:noFill/>
          </a:ln>
        </p:spPr>
      </p:pic>
      <p:pic>
        <p:nvPicPr>
          <p:cNvPr id="259" name="Shape 990"/>
          <p:cNvPicPr preferRelativeResize="0"/>
          <p:nvPr/>
        </p:nvPicPr>
        <p:blipFill rotWithShape="1">
          <a:blip r:embed="rId7">
            <a:alphaModFix/>
          </a:blip>
          <a:srcRect/>
          <a:stretch/>
        </p:blipFill>
        <p:spPr>
          <a:xfrm>
            <a:off x="5259041" y="4102817"/>
            <a:ext cx="107400" cy="110100"/>
          </a:xfrm>
          <a:prstGeom prst="rect">
            <a:avLst/>
          </a:prstGeom>
          <a:noFill/>
          <a:ln>
            <a:noFill/>
          </a:ln>
        </p:spPr>
      </p:pic>
      <p:pic>
        <p:nvPicPr>
          <p:cNvPr id="260" name="Shape 991"/>
          <p:cNvPicPr preferRelativeResize="0"/>
          <p:nvPr/>
        </p:nvPicPr>
        <p:blipFill rotWithShape="1">
          <a:blip r:embed="rId7">
            <a:alphaModFix/>
          </a:blip>
          <a:srcRect/>
          <a:stretch/>
        </p:blipFill>
        <p:spPr>
          <a:xfrm>
            <a:off x="6929091" y="4109167"/>
            <a:ext cx="107400" cy="110100"/>
          </a:xfrm>
          <a:prstGeom prst="rect">
            <a:avLst/>
          </a:prstGeom>
          <a:noFill/>
          <a:ln>
            <a:noFill/>
          </a:ln>
        </p:spPr>
      </p:pic>
      <p:pic>
        <p:nvPicPr>
          <p:cNvPr id="261" name="Shape 992"/>
          <p:cNvPicPr preferRelativeResize="0"/>
          <p:nvPr/>
        </p:nvPicPr>
        <p:blipFill rotWithShape="1">
          <a:blip r:embed="rId7">
            <a:alphaModFix/>
          </a:blip>
          <a:srcRect/>
          <a:stretch/>
        </p:blipFill>
        <p:spPr>
          <a:xfrm>
            <a:off x="8598464" y="4098287"/>
            <a:ext cx="107400" cy="110100"/>
          </a:xfrm>
          <a:prstGeom prst="rect">
            <a:avLst/>
          </a:prstGeom>
          <a:noFill/>
          <a:ln>
            <a:noFill/>
          </a:ln>
        </p:spPr>
      </p:pic>
      <p:pic>
        <p:nvPicPr>
          <p:cNvPr id="262" name="Shape 993"/>
          <p:cNvPicPr preferRelativeResize="0"/>
          <p:nvPr/>
        </p:nvPicPr>
        <p:blipFill rotWithShape="1">
          <a:blip r:embed="rId7">
            <a:alphaModFix/>
          </a:blip>
          <a:srcRect/>
          <a:stretch/>
        </p:blipFill>
        <p:spPr>
          <a:xfrm>
            <a:off x="10268515" y="4107655"/>
            <a:ext cx="107400" cy="110100"/>
          </a:xfrm>
          <a:prstGeom prst="rect">
            <a:avLst/>
          </a:prstGeom>
          <a:noFill/>
          <a:ln>
            <a:noFill/>
          </a:ln>
        </p:spPr>
      </p:pic>
      <p:sp>
        <p:nvSpPr>
          <p:cNvPr id="263" name="Shape 994" descr="Shape 295"/>
          <p:cNvSpPr/>
          <p:nvPr/>
        </p:nvSpPr>
        <p:spPr>
          <a:xfrm>
            <a:off x="7271787" y="5434503"/>
            <a:ext cx="1106400" cy="124500"/>
          </a:xfrm>
          <a:prstGeom prst="rect">
            <a:avLst/>
          </a:prstGeom>
          <a:noFill/>
          <a:ln>
            <a:noFill/>
          </a:ln>
        </p:spPr>
        <p:txBody>
          <a:bodyPr lIns="0" tIns="0" rIns="0" bIns="0" anchor="ctr" anchorCtr="0">
            <a:noAutofit/>
          </a:bodyPr>
          <a:lstStyle/>
          <a:p>
            <a:pPr algn="ctr">
              <a:lnSpc>
                <a:spcPct val="90000"/>
              </a:lnSpc>
              <a:buClr>
                <a:srgbClr val="FFFFFF"/>
              </a:buClr>
              <a:buSzPct val="25000"/>
            </a:pPr>
            <a:r>
              <a:rPr lang="en-US" sz="900" kern="0">
                <a:solidFill>
                  <a:srgbClr val="FFFFFF"/>
                </a:solidFill>
                <a:latin typeface="Helvetica Neue"/>
                <a:ea typeface="Helvetica Neue"/>
                <a:cs typeface="Helvetica Neue"/>
                <a:sym typeface="Helvetica Neue"/>
              </a:rPr>
              <a:t>Dedicated Compute</a:t>
            </a:r>
          </a:p>
        </p:txBody>
      </p:sp>
      <p:grpSp>
        <p:nvGrpSpPr>
          <p:cNvPr id="264" name="Shape 995"/>
          <p:cNvGrpSpPr/>
          <p:nvPr/>
        </p:nvGrpSpPr>
        <p:grpSpPr>
          <a:xfrm>
            <a:off x="8199694" y="1705680"/>
            <a:ext cx="648863" cy="489867"/>
            <a:chOff x="6153150" y="1474787"/>
            <a:chExt cx="425400" cy="382500"/>
          </a:xfrm>
        </p:grpSpPr>
        <p:sp>
          <p:nvSpPr>
            <p:cNvPr id="265" name="Shape 996"/>
            <p:cNvSpPr/>
            <p:nvPr/>
          </p:nvSpPr>
          <p:spPr>
            <a:xfrm>
              <a:off x="6153150" y="1474787"/>
              <a:ext cx="425400" cy="382500"/>
            </a:xfrm>
            <a:custGeom>
              <a:avLst/>
              <a:gdLst/>
              <a:ahLst/>
              <a:cxnLst/>
              <a:rect l="0" t="0" r="0" b="0"/>
              <a:pathLst>
                <a:path w="120000" h="120000" extrusionOk="0">
                  <a:moveTo>
                    <a:pt x="5373" y="114522"/>
                  </a:moveTo>
                  <a:lnTo>
                    <a:pt x="5373" y="0"/>
                  </a:lnTo>
                  <a:lnTo>
                    <a:pt x="0" y="0"/>
                  </a:lnTo>
                  <a:lnTo>
                    <a:pt x="0" y="114522"/>
                  </a:lnTo>
                  <a:lnTo>
                    <a:pt x="0" y="120000"/>
                  </a:lnTo>
                  <a:lnTo>
                    <a:pt x="5373" y="120000"/>
                  </a:lnTo>
                  <a:lnTo>
                    <a:pt x="120000" y="120000"/>
                  </a:lnTo>
                  <a:lnTo>
                    <a:pt x="120000" y="114522"/>
                  </a:lnTo>
                  <a:lnTo>
                    <a:pt x="5373" y="114522"/>
                  </a:lnTo>
                  <a:close/>
                </a:path>
              </a:pathLst>
            </a:custGeom>
            <a:solidFill>
              <a:srgbClr val="BCE4F8">
                <a:alpha val="40000"/>
              </a:srgbClr>
            </a:solidFill>
            <a:ln>
              <a:noFill/>
            </a:ln>
          </p:spPr>
          <p:txBody>
            <a:bodyPr lIns="121900" tIns="60925" rIns="121900" bIns="60925" anchor="t" anchorCtr="0">
              <a:noAutofit/>
            </a:bodyPr>
            <a:lstStyle/>
            <a:p>
              <a:pPr>
                <a:buClr>
                  <a:srgbClr val="000000"/>
                </a:buClr>
              </a:pPr>
              <a:endParaRPr sz="1300" kern="0">
                <a:solidFill>
                  <a:srgbClr val="FFFFFF"/>
                </a:solidFill>
                <a:latin typeface="Helvetica Neue"/>
                <a:ea typeface="Helvetica Neue"/>
                <a:cs typeface="Helvetica Neue"/>
                <a:sym typeface="Helvetica Neue"/>
              </a:endParaRPr>
            </a:p>
          </p:txBody>
        </p:sp>
        <p:sp>
          <p:nvSpPr>
            <p:cNvPr id="266" name="Shape 997"/>
            <p:cNvSpPr/>
            <p:nvPr/>
          </p:nvSpPr>
          <p:spPr>
            <a:xfrm>
              <a:off x="6198810" y="1495587"/>
              <a:ext cx="354300" cy="314400"/>
            </a:xfrm>
            <a:custGeom>
              <a:avLst/>
              <a:gdLst/>
              <a:ahLst/>
              <a:cxnLst/>
              <a:rect l="0" t="0" r="0" b="0"/>
              <a:pathLst>
                <a:path w="120000" h="120000" extrusionOk="0">
                  <a:moveTo>
                    <a:pt x="105999" y="35130"/>
                  </a:moveTo>
                  <a:lnTo>
                    <a:pt x="105999" y="35130"/>
                  </a:lnTo>
                  <a:lnTo>
                    <a:pt x="105301" y="35191"/>
                  </a:lnTo>
                  <a:lnTo>
                    <a:pt x="104550" y="35251"/>
                  </a:lnTo>
                  <a:lnTo>
                    <a:pt x="103853" y="35311"/>
                  </a:lnTo>
                  <a:lnTo>
                    <a:pt x="103102" y="35492"/>
                  </a:lnTo>
                  <a:lnTo>
                    <a:pt x="102458" y="35613"/>
                  </a:lnTo>
                  <a:lnTo>
                    <a:pt x="101761" y="35915"/>
                  </a:lnTo>
                  <a:lnTo>
                    <a:pt x="101063" y="36156"/>
                  </a:lnTo>
                  <a:lnTo>
                    <a:pt x="100473" y="36458"/>
                  </a:lnTo>
                  <a:lnTo>
                    <a:pt x="99830" y="36760"/>
                  </a:lnTo>
                  <a:lnTo>
                    <a:pt x="99186" y="37183"/>
                  </a:lnTo>
                  <a:lnTo>
                    <a:pt x="98596" y="37545"/>
                  </a:lnTo>
                  <a:lnTo>
                    <a:pt x="98006" y="37967"/>
                  </a:lnTo>
                  <a:lnTo>
                    <a:pt x="97416" y="38450"/>
                  </a:lnTo>
                  <a:lnTo>
                    <a:pt x="96933" y="38933"/>
                  </a:lnTo>
                  <a:lnTo>
                    <a:pt x="95914" y="40020"/>
                  </a:lnTo>
                  <a:lnTo>
                    <a:pt x="72686" y="22032"/>
                  </a:lnTo>
                  <a:lnTo>
                    <a:pt x="72686" y="22032"/>
                  </a:lnTo>
                  <a:lnTo>
                    <a:pt x="72954" y="21307"/>
                  </a:lnTo>
                  <a:lnTo>
                    <a:pt x="73223" y="20523"/>
                  </a:lnTo>
                  <a:lnTo>
                    <a:pt x="73383" y="19738"/>
                  </a:lnTo>
                  <a:lnTo>
                    <a:pt x="73598" y="19014"/>
                  </a:lnTo>
                  <a:lnTo>
                    <a:pt x="73759" y="18169"/>
                  </a:lnTo>
                  <a:lnTo>
                    <a:pt x="73866" y="17323"/>
                  </a:lnTo>
                  <a:lnTo>
                    <a:pt x="73920" y="16539"/>
                  </a:lnTo>
                  <a:lnTo>
                    <a:pt x="73920" y="15633"/>
                  </a:lnTo>
                  <a:lnTo>
                    <a:pt x="73920" y="15633"/>
                  </a:lnTo>
                  <a:lnTo>
                    <a:pt x="73920" y="14849"/>
                  </a:lnTo>
                  <a:lnTo>
                    <a:pt x="73866" y="14004"/>
                  </a:lnTo>
                  <a:lnTo>
                    <a:pt x="73759" y="13279"/>
                  </a:lnTo>
                  <a:lnTo>
                    <a:pt x="73652" y="12494"/>
                  </a:lnTo>
                  <a:lnTo>
                    <a:pt x="73437" y="11710"/>
                  </a:lnTo>
                  <a:lnTo>
                    <a:pt x="73276" y="10985"/>
                  </a:lnTo>
                  <a:lnTo>
                    <a:pt x="72847" y="9537"/>
                  </a:lnTo>
                  <a:lnTo>
                    <a:pt x="72203" y="8148"/>
                  </a:lnTo>
                  <a:lnTo>
                    <a:pt x="71506" y="6881"/>
                  </a:lnTo>
                  <a:lnTo>
                    <a:pt x="70755" y="5674"/>
                  </a:lnTo>
                  <a:lnTo>
                    <a:pt x="69843" y="4587"/>
                  </a:lnTo>
                  <a:lnTo>
                    <a:pt x="68877" y="3561"/>
                  </a:lnTo>
                  <a:lnTo>
                    <a:pt x="67805" y="2655"/>
                  </a:lnTo>
                  <a:lnTo>
                    <a:pt x="66624" y="1931"/>
                  </a:lnTo>
                  <a:lnTo>
                    <a:pt x="65391" y="1207"/>
                  </a:lnTo>
                  <a:lnTo>
                    <a:pt x="64157" y="724"/>
                  </a:lnTo>
                  <a:lnTo>
                    <a:pt x="63459" y="482"/>
                  </a:lnTo>
                  <a:lnTo>
                    <a:pt x="62762" y="301"/>
                  </a:lnTo>
                  <a:lnTo>
                    <a:pt x="62118" y="181"/>
                  </a:lnTo>
                  <a:lnTo>
                    <a:pt x="61421" y="60"/>
                  </a:lnTo>
                  <a:lnTo>
                    <a:pt x="60670" y="0"/>
                  </a:lnTo>
                  <a:lnTo>
                    <a:pt x="59973" y="0"/>
                  </a:lnTo>
                  <a:lnTo>
                    <a:pt x="59973" y="0"/>
                  </a:lnTo>
                  <a:lnTo>
                    <a:pt x="59275" y="0"/>
                  </a:lnTo>
                  <a:lnTo>
                    <a:pt x="58578" y="60"/>
                  </a:lnTo>
                  <a:lnTo>
                    <a:pt x="57827" y="181"/>
                  </a:lnTo>
                  <a:lnTo>
                    <a:pt x="57130" y="301"/>
                  </a:lnTo>
                  <a:lnTo>
                    <a:pt x="56486" y="482"/>
                  </a:lnTo>
                  <a:lnTo>
                    <a:pt x="55842" y="724"/>
                  </a:lnTo>
                  <a:lnTo>
                    <a:pt x="54555" y="1207"/>
                  </a:lnTo>
                  <a:lnTo>
                    <a:pt x="53321" y="1931"/>
                  </a:lnTo>
                  <a:lnTo>
                    <a:pt x="52194" y="2655"/>
                  </a:lnTo>
                  <a:lnTo>
                    <a:pt x="51122" y="3561"/>
                  </a:lnTo>
                  <a:lnTo>
                    <a:pt x="50102" y="4587"/>
                  </a:lnTo>
                  <a:lnTo>
                    <a:pt x="49190" y="5674"/>
                  </a:lnTo>
                  <a:lnTo>
                    <a:pt x="48386" y="6881"/>
                  </a:lnTo>
                  <a:lnTo>
                    <a:pt x="47742" y="8148"/>
                  </a:lnTo>
                  <a:lnTo>
                    <a:pt x="47152" y="9537"/>
                  </a:lnTo>
                  <a:lnTo>
                    <a:pt x="46616" y="10985"/>
                  </a:lnTo>
                  <a:lnTo>
                    <a:pt x="46455" y="11710"/>
                  </a:lnTo>
                  <a:lnTo>
                    <a:pt x="46294" y="12494"/>
                  </a:lnTo>
                  <a:lnTo>
                    <a:pt x="46186" y="13279"/>
                  </a:lnTo>
                  <a:lnTo>
                    <a:pt x="46133" y="14004"/>
                  </a:lnTo>
                  <a:lnTo>
                    <a:pt x="46079" y="14849"/>
                  </a:lnTo>
                  <a:lnTo>
                    <a:pt x="46025" y="15633"/>
                  </a:lnTo>
                  <a:lnTo>
                    <a:pt x="46025" y="15633"/>
                  </a:lnTo>
                  <a:lnTo>
                    <a:pt x="46079" y="16599"/>
                  </a:lnTo>
                  <a:lnTo>
                    <a:pt x="46133" y="17444"/>
                  </a:lnTo>
                  <a:lnTo>
                    <a:pt x="46240" y="18289"/>
                  </a:lnTo>
                  <a:lnTo>
                    <a:pt x="46401" y="19195"/>
                  </a:lnTo>
                  <a:lnTo>
                    <a:pt x="46562" y="20040"/>
                  </a:lnTo>
                  <a:lnTo>
                    <a:pt x="46830" y="20824"/>
                  </a:lnTo>
                  <a:lnTo>
                    <a:pt x="47098" y="21670"/>
                  </a:lnTo>
                  <a:lnTo>
                    <a:pt x="47420" y="22454"/>
                  </a:lnTo>
                  <a:lnTo>
                    <a:pt x="47796" y="23179"/>
                  </a:lnTo>
                  <a:lnTo>
                    <a:pt x="48171" y="23963"/>
                  </a:lnTo>
                  <a:lnTo>
                    <a:pt x="48654" y="24688"/>
                  </a:lnTo>
                  <a:lnTo>
                    <a:pt x="49083" y="25352"/>
                  </a:lnTo>
                  <a:lnTo>
                    <a:pt x="49512" y="26016"/>
                  </a:lnTo>
                  <a:lnTo>
                    <a:pt x="50049" y="26619"/>
                  </a:lnTo>
                  <a:lnTo>
                    <a:pt x="50639" y="27223"/>
                  </a:lnTo>
                  <a:lnTo>
                    <a:pt x="51175" y="27766"/>
                  </a:lnTo>
                  <a:lnTo>
                    <a:pt x="19311" y="90000"/>
                  </a:lnTo>
                  <a:lnTo>
                    <a:pt x="19311" y="90000"/>
                  </a:lnTo>
                  <a:lnTo>
                    <a:pt x="18024" y="89517"/>
                  </a:lnTo>
                  <a:lnTo>
                    <a:pt x="16683" y="89094"/>
                  </a:lnTo>
                  <a:lnTo>
                    <a:pt x="16039" y="88973"/>
                  </a:lnTo>
                  <a:lnTo>
                    <a:pt x="15341" y="88853"/>
                  </a:lnTo>
                  <a:lnTo>
                    <a:pt x="14644" y="88792"/>
                  </a:lnTo>
                  <a:lnTo>
                    <a:pt x="13893" y="88792"/>
                  </a:lnTo>
                  <a:lnTo>
                    <a:pt x="13893" y="88792"/>
                  </a:lnTo>
                  <a:lnTo>
                    <a:pt x="13249" y="88792"/>
                  </a:lnTo>
                  <a:lnTo>
                    <a:pt x="12498" y="88853"/>
                  </a:lnTo>
                  <a:lnTo>
                    <a:pt x="11801" y="88973"/>
                  </a:lnTo>
                  <a:lnTo>
                    <a:pt x="11104" y="89094"/>
                  </a:lnTo>
                  <a:lnTo>
                    <a:pt x="10460" y="89215"/>
                  </a:lnTo>
                  <a:lnTo>
                    <a:pt x="9763" y="89517"/>
                  </a:lnTo>
                  <a:lnTo>
                    <a:pt x="8529" y="90000"/>
                  </a:lnTo>
                  <a:lnTo>
                    <a:pt x="7241" y="90663"/>
                  </a:lnTo>
                  <a:lnTo>
                    <a:pt x="6115" y="91448"/>
                  </a:lnTo>
                  <a:lnTo>
                    <a:pt x="5042" y="92354"/>
                  </a:lnTo>
                  <a:lnTo>
                    <a:pt x="4076" y="93380"/>
                  </a:lnTo>
                  <a:lnTo>
                    <a:pt x="3164" y="94466"/>
                  </a:lnTo>
                  <a:lnTo>
                    <a:pt x="2360" y="95674"/>
                  </a:lnTo>
                  <a:lnTo>
                    <a:pt x="1662" y="96941"/>
                  </a:lnTo>
                  <a:lnTo>
                    <a:pt x="1072" y="98329"/>
                  </a:lnTo>
                  <a:lnTo>
                    <a:pt x="590" y="99778"/>
                  </a:lnTo>
                  <a:lnTo>
                    <a:pt x="429" y="100503"/>
                  </a:lnTo>
                  <a:lnTo>
                    <a:pt x="268" y="101287"/>
                  </a:lnTo>
                  <a:lnTo>
                    <a:pt x="160" y="102072"/>
                  </a:lnTo>
                  <a:lnTo>
                    <a:pt x="53" y="102796"/>
                  </a:lnTo>
                  <a:lnTo>
                    <a:pt x="0" y="103641"/>
                  </a:lnTo>
                  <a:lnTo>
                    <a:pt x="0" y="104426"/>
                  </a:lnTo>
                  <a:lnTo>
                    <a:pt x="0" y="104426"/>
                  </a:lnTo>
                  <a:lnTo>
                    <a:pt x="0" y="105211"/>
                  </a:lnTo>
                  <a:lnTo>
                    <a:pt x="53" y="105995"/>
                  </a:lnTo>
                  <a:lnTo>
                    <a:pt x="160" y="106780"/>
                  </a:lnTo>
                  <a:lnTo>
                    <a:pt x="268" y="107625"/>
                  </a:lnTo>
                  <a:lnTo>
                    <a:pt x="429" y="108289"/>
                  </a:lnTo>
                  <a:lnTo>
                    <a:pt x="590" y="109074"/>
                  </a:lnTo>
                  <a:lnTo>
                    <a:pt x="1072" y="110523"/>
                  </a:lnTo>
                  <a:lnTo>
                    <a:pt x="1662" y="111851"/>
                  </a:lnTo>
                  <a:lnTo>
                    <a:pt x="2360" y="113118"/>
                  </a:lnTo>
                  <a:lnTo>
                    <a:pt x="3164" y="114325"/>
                  </a:lnTo>
                  <a:lnTo>
                    <a:pt x="4076" y="115472"/>
                  </a:lnTo>
                  <a:lnTo>
                    <a:pt x="5042" y="116438"/>
                  </a:lnTo>
                  <a:lnTo>
                    <a:pt x="6115" y="117404"/>
                  </a:lnTo>
                  <a:lnTo>
                    <a:pt x="7241" y="118189"/>
                  </a:lnTo>
                  <a:lnTo>
                    <a:pt x="8529" y="118792"/>
                  </a:lnTo>
                  <a:lnTo>
                    <a:pt x="9763" y="119336"/>
                  </a:lnTo>
                  <a:lnTo>
                    <a:pt x="10460" y="119577"/>
                  </a:lnTo>
                  <a:lnTo>
                    <a:pt x="11104" y="119698"/>
                  </a:lnTo>
                  <a:lnTo>
                    <a:pt x="11801" y="119879"/>
                  </a:lnTo>
                  <a:lnTo>
                    <a:pt x="12498" y="119939"/>
                  </a:lnTo>
                  <a:lnTo>
                    <a:pt x="13249" y="120000"/>
                  </a:lnTo>
                  <a:lnTo>
                    <a:pt x="13893" y="120000"/>
                  </a:lnTo>
                  <a:lnTo>
                    <a:pt x="13893" y="120000"/>
                  </a:lnTo>
                  <a:lnTo>
                    <a:pt x="14644" y="120000"/>
                  </a:lnTo>
                  <a:lnTo>
                    <a:pt x="15341" y="119939"/>
                  </a:lnTo>
                  <a:lnTo>
                    <a:pt x="16039" y="119879"/>
                  </a:lnTo>
                  <a:lnTo>
                    <a:pt x="16736" y="119698"/>
                  </a:lnTo>
                  <a:lnTo>
                    <a:pt x="17380" y="119577"/>
                  </a:lnTo>
                  <a:lnTo>
                    <a:pt x="18077" y="119336"/>
                  </a:lnTo>
                  <a:lnTo>
                    <a:pt x="19365" y="118792"/>
                  </a:lnTo>
                  <a:lnTo>
                    <a:pt x="20545" y="118189"/>
                  </a:lnTo>
                  <a:lnTo>
                    <a:pt x="21671" y="117404"/>
                  </a:lnTo>
                  <a:lnTo>
                    <a:pt x="22798" y="116438"/>
                  </a:lnTo>
                  <a:lnTo>
                    <a:pt x="23817" y="115472"/>
                  </a:lnTo>
                  <a:lnTo>
                    <a:pt x="24675" y="114325"/>
                  </a:lnTo>
                  <a:lnTo>
                    <a:pt x="25480" y="113118"/>
                  </a:lnTo>
                  <a:lnTo>
                    <a:pt x="26177" y="111851"/>
                  </a:lnTo>
                  <a:lnTo>
                    <a:pt x="26767" y="110523"/>
                  </a:lnTo>
                  <a:lnTo>
                    <a:pt x="27197" y="109074"/>
                  </a:lnTo>
                  <a:lnTo>
                    <a:pt x="27411" y="108289"/>
                  </a:lnTo>
                  <a:lnTo>
                    <a:pt x="27626" y="107625"/>
                  </a:lnTo>
                  <a:lnTo>
                    <a:pt x="27733" y="106780"/>
                  </a:lnTo>
                  <a:lnTo>
                    <a:pt x="27787" y="105995"/>
                  </a:lnTo>
                  <a:lnTo>
                    <a:pt x="27840" y="105211"/>
                  </a:lnTo>
                  <a:lnTo>
                    <a:pt x="27894" y="104426"/>
                  </a:lnTo>
                  <a:lnTo>
                    <a:pt x="27894" y="104426"/>
                  </a:lnTo>
                  <a:lnTo>
                    <a:pt x="27840" y="103521"/>
                  </a:lnTo>
                  <a:lnTo>
                    <a:pt x="27787" y="102676"/>
                  </a:lnTo>
                  <a:lnTo>
                    <a:pt x="27679" y="101830"/>
                  </a:lnTo>
                  <a:lnTo>
                    <a:pt x="27572" y="101046"/>
                  </a:lnTo>
                  <a:lnTo>
                    <a:pt x="27304" y="100201"/>
                  </a:lnTo>
                  <a:lnTo>
                    <a:pt x="27143" y="99416"/>
                  </a:lnTo>
                  <a:lnTo>
                    <a:pt x="26875" y="98631"/>
                  </a:lnTo>
                  <a:lnTo>
                    <a:pt x="26607" y="97907"/>
                  </a:lnTo>
                  <a:lnTo>
                    <a:pt x="26231" y="97122"/>
                  </a:lnTo>
                  <a:lnTo>
                    <a:pt x="25909" y="96458"/>
                  </a:lnTo>
                  <a:lnTo>
                    <a:pt x="25480" y="95734"/>
                  </a:lnTo>
                  <a:lnTo>
                    <a:pt x="25105" y="95130"/>
                  </a:lnTo>
                  <a:lnTo>
                    <a:pt x="24675" y="94466"/>
                  </a:lnTo>
                  <a:lnTo>
                    <a:pt x="24193" y="93802"/>
                  </a:lnTo>
                  <a:lnTo>
                    <a:pt x="23710" y="93259"/>
                  </a:lnTo>
                  <a:lnTo>
                    <a:pt x="23120" y="92655"/>
                  </a:lnTo>
                  <a:lnTo>
                    <a:pt x="55145" y="30301"/>
                  </a:lnTo>
                  <a:lnTo>
                    <a:pt x="55145" y="30301"/>
                  </a:lnTo>
                  <a:lnTo>
                    <a:pt x="56325" y="30724"/>
                  </a:lnTo>
                  <a:lnTo>
                    <a:pt x="57505" y="31026"/>
                  </a:lnTo>
                  <a:lnTo>
                    <a:pt x="58739" y="31207"/>
                  </a:lnTo>
                  <a:lnTo>
                    <a:pt x="59973" y="31267"/>
                  </a:lnTo>
                  <a:lnTo>
                    <a:pt x="59973" y="31267"/>
                  </a:lnTo>
                  <a:lnTo>
                    <a:pt x="60724" y="31207"/>
                  </a:lnTo>
                  <a:lnTo>
                    <a:pt x="61475" y="31146"/>
                  </a:lnTo>
                  <a:lnTo>
                    <a:pt x="62226" y="31086"/>
                  </a:lnTo>
                  <a:lnTo>
                    <a:pt x="62869" y="30905"/>
                  </a:lnTo>
                  <a:lnTo>
                    <a:pt x="63567" y="30724"/>
                  </a:lnTo>
                  <a:lnTo>
                    <a:pt x="64318" y="30543"/>
                  </a:lnTo>
                  <a:lnTo>
                    <a:pt x="64962" y="30241"/>
                  </a:lnTo>
                  <a:lnTo>
                    <a:pt x="65605" y="29939"/>
                  </a:lnTo>
                  <a:lnTo>
                    <a:pt x="66249" y="29577"/>
                  </a:lnTo>
                  <a:lnTo>
                    <a:pt x="66893" y="29215"/>
                  </a:lnTo>
                  <a:lnTo>
                    <a:pt x="67483" y="28792"/>
                  </a:lnTo>
                  <a:lnTo>
                    <a:pt x="68073" y="28370"/>
                  </a:lnTo>
                  <a:lnTo>
                    <a:pt x="68609" y="27947"/>
                  </a:lnTo>
                  <a:lnTo>
                    <a:pt x="69146" y="27404"/>
                  </a:lnTo>
                  <a:lnTo>
                    <a:pt x="69628" y="26861"/>
                  </a:lnTo>
                  <a:lnTo>
                    <a:pt x="70165" y="26317"/>
                  </a:lnTo>
                  <a:lnTo>
                    <a:pt x="93339" y="44245"/>
                  </a:lnTo>
                  <a:lnTo>
                    <a:pt x="93339" y="44245"/>
                  </a:lnTo>
                  <a:lnTo>
                    <a:pt x="93071" y="45030"/>
                  </a:lnTo>
                  <a:lnTo>
                    <a:pt x="92856" y="45754"/>
                  </a:lnTo>
                  <a:lnTo>
                    <a:pt x="92588" y="46599"/>
                  </a:lnTo>
                  <a:lnTo>
                    <a:pt x="92427" y="47384"/>
                  </a:lnTo>
                  <a:lnTo>
                    <a:pt x="92266" y="48169"/>
                  </a:lnTo>
                  <a:lnTo>
                    <a:pt x="92159" y="49014"/>
                  </a:lnTo>
                  <a:lnTo>
                    <a:pt x="92105" y="49919"/>
                  </a:lnTo>
                  <a:lnTo>
                    <a:pt x="92105" y="50824"/>
                  </a:lnTo>
                  <a:lnTo>
                    <a:pt x="92105" y="50824"/>
                  </a:lnTo>
                  <a:lnTo>
                    <a:pt x="92105" y="51549"/>
                  </a:lnTo>
                  <a:lnTo>
                    <a:pt x="92159" y="52394"/>
                  </a:lnTo>
                  <a:lnTo>
                    <a:pt x="92266" y="53179"/>
                  </a:lnTo>
                  <a:lnTo>
                    <a:pt x="92373" y="53903"/>
                  </a:lnTo>
                  <a:lnTo>
                    <a:pt x="92534" y="54688"/>
                  </a:lnTo>
                  <a:lnTo>
                    <a:pt x="92749" y="55412"/>
                  </a:lnTo>
                  <a:lnTo>
                    <a:pt x="93178" y="56861"/>
                  </a:lnTo>
                  <a:lnTo>
                    <a:pt x="93768" y="58189"/>
                  </a:lnTo>
                  <a:lnTo>
                    <a:pt x="94465" y="59517"/>
                  </a:lnTo>
                  <a:lnTo>
                    <a:pt x="95270" y="60724"/>
                  </a:lnTo>
                  <a:lnTo>
                    <a:pt x="96182" y="61810"/>
                  </a:lnTo>
                  <a:lnTo>
                    <a:pt x="97147" y="62837"/>
                  </a:lnTo>
                  <a:lnTo>
                    <a:pt x="98220" y="63742"/>
                  </a:lnTo>
                  <a:lnTo>
                    <a:pt x="99347" y="64527"/>
                  </a:lnTo>
                  <a:lnTo>
                    <a:pt x="100634" y="65191"/>
                  </a:lnTo>
                  <a:lnTo>
                    <a:pt x="101868" y="65734"/>
                  </a:lnTo>
                  <a:lnTo>
                    <a:pt x="102565" y="65915"/>
                  </a:lnTo>
                  <a:lnTo>
                    <a:pt x="103263" y="66096"/>
                  </a:lnTo>
                  <a:lnTo>
                    <a:pt x="103907" y="66217"/>
                  </a:lnTo>
                  <a:lnTo>
                    <a:pt x="104604" y="66338"/>
                  </a:lnTo>
                  <a:lnTo>
                    <a:pt x="105355" y="66398"/>
                  </a:lnTo>
                  <a:lnTo>
                    <a:pt x="105999" y="66398"/>
                  </a:lnTo>
                  <a:lnTo>
                    <a:pt x="105999" y="66398"/>
                  </a:lnTo>
                  <a:lnTo>
                    <a:pt x="106750" y="66398"/>
                  </a:lnTo>
                  <a:lnTo>
                    <a:pt x="107447" y="66338"/>
                  </a:lnTo>
                  <a:lnTo>
                    <a:pt x="108198" y="66217"/>
                  </a:lnTo>
                  <a:lnTo>
                    <a:pt x="108842" y="66096"/>
                  </a:lnTo>
                  <a:lnTo>
                    <a:pt x="109485" y="65915"/>
                  </a:lnTo>
                  <a:lnTo>
                    <a:pt x="110183" y="65734"/>
                  </a:lnTo>
                  <a:lnTo>
                    <a:pt x="111470" y="65191"/>
                  </a:lnTo>
                  <a:lnTo>
                    <a:pt x="112650" y="64527"/>
                  </a:lnTo>
                  <a:lnTo>
                    <a:pt x="113831" y="63742"/>
                  </a:lnTo>
                  <a:lnTo>
                    <a:pt x="114903" y="62837"/>
                  </a:lnTo>
                  <a:lnTo>
                    <a:pt x="115923" y="61810"/>
                  </a:lnTo>
                  <a:lnTo>
                    <a:pt x="116781" y="60724"/>
                  </a:lnTo>
                  <a:lnTo>
                    <a:pt x="117639" y="59517"/>
                  </a:lnTo>
                  <a:lnTo>
                    <a:pt x="118283" y="58189"/>
                  </a:lnTo>
                  <a:lnTo>
                    <a:pt x="118873" y="56861"/>
                  </a:lnTo>
                  <a:lnTo>
                    <a:pt x="119356" y="55412"/>
                  </a:lnTo>
                  <a:lnTo>
                    <a:pt x="119570" y="54688"/>
                  </a:lnTo>
                  <a:lnTo>
                    <a:pt x="119731" y="53903"/>
                  </a:lnTo>
                  <a:lnTo>
                    <a:pt x="119839" y="53179"/>
                  </a:lnTo>
                  <a:lnTo>
                    <a:pt x="119892" y="52394"/>
                  </a:lnTo>
                  <a:lnTo>
                    <a:pt x="119946" y="51549"/>
                  </a:lnTo>
                  <a:lnTo>
                    <a:pt x="120000" y="50824"/>
                  </a:lnTo>
                  <a:lnTo>
                    <a:pt x="120000" y="50824"/>
                  </a:lnTo>
                  <a:lnTo>
                    <a:pt x="119946" y="49979"/>
                  </a:lnTo>
                  <a:lnTo>
                    <a:pt x="119892" y="49134"/>
                  </a:lnTo>
                  <a:lnTo>
                    <a:pt x="119839" y="48350"/>
                  </a:lnTo>
                  <a:lnTo>
                    <a:pt x="119731" y="47625"/>
                  </a:lnTo>
                  <a:lnTo>
                    <a:pt x="119570" y="46841"/>
                  </a:lnTo>
                  <a:lnTo>
                    <a:pt x="119356" y="46177"/>
                  </a:lnTo>
                  <a:lnTo>
                    <a:pt x="118873" y="44668"/>
                  </a:lnTo>
                  <a:lnTo>
                    <a:pt x="118283" y="43340"/>
                  </a:lnTo>
                  <a:lnTo>
                    <a:pt x="117639" y="42012"/>
                  </a:lnTo>
                  <a:lnTo>
                    <a:pt x="116781" y="40865"/>
                  </a:lnTo>
                  <a:lnTo>
                    <a:pt x="115923" y="39718"/>
                  </a:lnTo>
                  <a:lnTo>
                    <a:pt x="114903" y="38692"/>
                  </a:lnTo>
                  <a:lnTo>
                    <a:pt x="113831" y="37786"/>
                  </a:lnTo>
                  <a:lnTo>
                    <a:pt x="112650" y="37062"/>
                  </a:lnTo>
                  <a:lnTo>
                    <a:pt x="111470" y="36338"/>
                  </a:lnTo>
                  <a:lnTo>
                    <a:pt x="110183" y="35794"/>
                  </a:lnTo>
                  <a:lnTo>
                    <a:pt x="109485" y="35613"/>
                  </a:lnTo>
                  <a:lnTo>
                    <a:pt x="108842" y="35432"/>
                  </a:lnTo>
                  <a:lnTo>
                    <a:pt x="108198" y="35311"/>
                  </a:lnTo>
                  <a:lnTo>
                    <a:pt x="107447" y="35191"/>
                  </a:lnTo>
                  <a:lnTo>
                    <a:pt x="106750" y="35130"/>
                  </a:lnTo>
                  <a:lnTo>
                    <a:pt x="105999" y="35130"/>
                  </a:lnTo>
                  <a:lnTo>
                    <a:pt x="105999" y="35130"/>
                  </a:lnTo>
                  <a:close/>
                  <a:moveTo>
                    <a:pt x="13893" y="113118"/>
                  </a:moveTo>
                  <a:lnTo>
                    <a:pt x="13893" y="113118"/>
                  </a:lnTo>
                  <a:lnTo>
                    <a:pt x="13088" y="113118"/>
                  </a:lnTo>
                  <a:lnTo>
                    <a:pt x="12337" y="112997"/>
                  </a:lnTo>
                  <a:lnTo>
                    <a:pt x="11586" y="112756"/>
                  </a:lnTo>
                  <a:lnTo>
                    <a:pt x="10889" y="112515"/>
                  </a:lnTo>
                  <a:lnTo>
                    <a:pt x="10192" y="112092"/>
                  </a:lnTo>
                  <a:lnTo>
                    <a:pt x="9548" y="111670"/>
                  </a:lnTo>
                  <a:lnTo>
                    <a:pt x="8958" y="111187"/>
                  </a:lnTo>
                  <a:lnTo>
                    <a:pt x="8421" y="110583"/>
                  </a:lnTo>
                  <a:lnTo>
                    <a:pt x="7885" y="109979"/>
                  </a:lnTo>
                  <a:lnTo>
                    <a:pt x="7456" y="109315"/>
                  </a:lnTo>
                  <a:lnTo>
                    <a:pt x="7027" y="108591"/>
                  </a:lnTo>
                  <a:lnTo>
                    <a:pt x="6759" y="107867"/>
                  </a:lnTo>
                  <a:lnTo>
                    <a:pt x="6490" y="107022"/>
                  </a:lnTo>
                  <a:lnTo>
                    <a:pt x="6276" y="106177"/>
                  </a:lnTo>
                  <a:lnTo>
                    <a:pt x="6115" y="105271"/>
                  </a:lnTo>
                  <a:lnTo>
                    <a:pt x="6115" y="104426"/>
                  </a:lnTo>
                  <a:lnTo>
                    <a:pt x="6115" y="104426"/>
                  </a:lnTo>
                  <a:lnTo>
                    <a:pt x="6115" y="103521"/>
                  </a:lnTo>
                  <a:lnTo>
                    <a:pt x="6276" y="102615"/>
                  </a:lnTo>
                  <a:lnTo>
                    <a:pt x="6490" y="101770"/>
                  </a:lnTo>
                  <a:lnTo>
                    <a:pt x="6759" y="101046"/>
                  </a:lnTo>
                  <a:lnTo>
                    <a:pt x="7027" y="100261"/>
                  </a:lnTo>
                  <a:lnTo>
                    <a:pt x="7456" y="99476"/>
                  </a:lnTo>
                  <a:lnTo>
                    <a:pt x="7885" y="98873"/>
                  </a:lnTo>
                  <a:lnTo>
                    <a:pt x="8421" y="98209"/>
                  </a:lnTo>
                  <a:lnTo>
                    <a:pt x="8958" y="97665"/>
                  </a:lnTo>
                  <a:lnTo>
                    <a:pt x="9548" y="97122"/>
                  </a:lnTo>
                  <a:lnTo>
                    <a:pt x="10192" y="96700"/>
                  </a:lnTo>
                  <a:lnTo>
                    <a:pt x="10889" y="96398"/>
                  </a:lnTo>
                  <a:lnTo>
                    <a:pt x="11586" y="96036"/>
                  </a:lnTo>
                  <a:lnTo>
                    <a:pt x="12337" y="95855"/>
                  </a:lnTo>
                  <a:lnTo>
                    <a:pt x="13088" y="95674"/>
                  </a:lnTo>
                  <a:lnTo>
                    <a:pt x="13893" y="95674"/>
                  </a:lnTo>
                  <a:lnTo>
                    <a:pt x="13893" y="95674"/>
                  </a:lnTo>
                  <a:lnTo>
                    <a:pt x="14698" y="95674"/>
                  </a:lnTo>
                  <a:lnTo>
                    <a:pt x="15502" y="95855"/>
                  </a:lnTo>
                  <a:lnTo>
                    <a:pt x="16253" y="96036"/>
                  </a:lnTo>
                  <a:lnTo>
                    <a:pt x="17004" y="96398"/>
                  </a:lnTo>
                  <a:lnTo>
                    <a:pt x="17648" y="96700"/>
                  </a:lnTo>
                  <a:lnTo>
                    <a:pt x="18292" y="97122"/>
                  </a:lnTo>
                  <a:lnTo>
                    <a:pt x="18828" y="97665"/>
                  </a:lnTo>
                  <a:lnTo>
                    <a:pt x="19418" y="98209"/>
                  </a:lnTo>
                  <a:lnTo>
                    <a:pt x="19955" y="98873"/>
                  </a:lnTo>
                  <a:lnTo>
                    <a:pt x="20384" y="99476"/>
                  </a:lnTo>
                  <a:lnTo>
                    <a:pt x="20759" y="100261"/>
                  </a:lnTo>
                  <a:lnTo>
                    <a:pt x="21135" y="101046"/>
                  </a:lnTo>
                  <a:lnTo>
                    <a:pt x="21350" y="101770"/>
                  </a:lnTo>
                  <a:lnTo>
                    <a:pt x="21564" y="102615"/>
                  </a:lnTo>
                  <a:lnTo>
                    <a:pt x="21671" y="103521"/>
                  </a:lnTo>
                  <a:lnTo>
                    <a:pt x="21725" y="104426"/>
                  </a:lnTo>
                  <a:lnTo>
                    <a:pt x="21725" y="104426"/>
                  </a:lnTo>
                  <a:lnTo>
                    <a:pt x="21671" y="105271"/>
                  </a:lnTo>
                  <a:lnTo>
                    <a:pt x="21564" y="106177"/>
                  </a:lnTo>
                  <a:lnTo>
                    <a:pt x="21350" y="107022"/>
                  </a:lnTo>
                  <a:lnTo>
                    <a:pt x="21135" y="107867"/>
                  </a:lnTo>
                  <a:lnTo>
                    <a:pt x="20759" y="108591"/>
                  </a:lnTo>
                  <a:lnTo>
                    <a:pt x="20384" y="109315"/>
                  </a:lnTo>
                  <a:lnTo>
                    <a:pt x="19955" y="109979"/>
                  </a:lnTo>
                  <a:lnTo>
                    <a:pt x="19418" y="110583"/>
                  </a:lnTo>
                  <a:lnTo>
                    <a:pt x="18828" y="111187"/>
                  </a:lnTo>
                  <a:lnTo>
                    <a:pt x="18292" y="111670"/>
                  </a:lnTo>
                  <a:lnTo>
                    <a:pt x="17648" y="112092"/>
                  </a:lnTo>
                  <a:lnTo>
                    <a:pt x="17004" y="112515"/>
                  </a:lnTo>
                  <a:lnTo>
                    <a:pt x="16253" y="112756"/>
                  </a:lnTo>
                  <a:lnTo>
                    <a:pt x="15502" y="112997"/>
                  </a:lnTo>
                  <a:lnTo>
                    <a:pt x="14698" y="113118"/>
                  </a:lnTo>
                  <a:lnTo>
                    <a:pt x="13893" y="113118"/>
                  </a:lnTo>
                  <a:lnTo>
                    <a:pt x="13893" y="113118"/>
                  </a:lnTo>
                  <a:close/>
                  <a:moveTo>
                    <a:pt x="59973" y="24386"/>
                  </a:moveTo>
                  <a:lnTo>
                    <a:pt x="59973" y="24386"/>
                  </a:lnTo>
                  <a:lnTo>
                    <a:pt x="59222" y="24325"/>
                  </a:lnTo>
                  <a:lnTo>
                    <a:pt x="58417" y="24205"/>
                  </a:lnTo>
                  <a:lnTo>
                    <a:pt x="57666" y="23963"/>
                  </a:lnTo>
                  <a:lnTo>
                    <a:pt x="56915" y="23722"/>
                  </a:lnTo>
                  <a:lnTo>
                    <a:pt x="56218" y="23299"/>
                  </a:lnTo>
                  <a:lnTo>
                    <a:pt x="55628" y="22877"/>
                  </a:lnTo>
                  <a:lnTo>
                    <a:pt x="54984" y="22394"/>
                  </a:lnTo>
                  <a:lnTo>
                    <a:pt x="54501" y="21790"/>
                  </a:lnTo>
                  <a:lnTo>
                    <a:pt x="53965" y="21247"/>
                  </a:lnTo>
                  <a:lnTo>
                    <a:pt x="53535" y="20523"/>
                  </a:lnTo>
                  <a:lnTo>
                    <a:pt x="53106" y="19798"/>
                  </a:lnTo>
                  <a:lnTo>
                    <a:pt x="52784" y="19074"/>
                  </a:lnTo>
                  <a:lnTo>
                    <a:pt x="52516" y="18229"/>
                  </a:lnTo>
                  <a:lnTo>
                    <a:pt x="52302" y="17384"/>
                  </a:lnTo>
                  <a:lnTo>
                    <a:pt x="52194" y="16539"/>
                  </a:lnTo>
                  <a:lnTo>
                    <a:pt x="52141" y="15633"/>
                  </a:lnTo>
                  <a:lnTo>
                    <a:pt x="52141" y="15633"/>
                  </a:lnTo>
                  <a:lnTo>
                    <a:pt x="52194" y="14728"/>
                  </a:lnTo>
                  <a:lnTo>
                    <a:pt x="52302" y="13883"/>
                  </a:lnTo>
                  <a:lnTo>
                    <a:pt x="52516" y="12977"/>
                  </a:lnTo>
                  <a:lnTo>
                    <a:pt x="52784" y="12253"/>
                  </a:lnTo>
                  <a:lnTo>
                    <a:pt x="53106" y="11468"/>
                  </a:lnTo>
                  <a:lnTo>
                    <a:pt x="53535" y="10684"/>
                  </a:lnTo>
                  <a:lnTo>
                    <a:pt x="53965" y="10080"/>
                  </a:lnTo>
                  <a:lnTo>
                    <a:pt x="54501" y="9416"/>
                  </a:lnTo>
                  <a:lnTo>
                    <a:pt x="54984" y="8873"/>
                  </a:lnTo>
                  <a:lnTo>
                    <a:pt x="55628" y="8329"/>
                  </a:lnTo>
                  <a:lnTo>
                    <a:pt x="56218" y="7907"/>
                  </a:lnTo>
                  <a:lnTo>
                    <a:pt x="56915" y="7605"/>
                  </a:lnTo>
                  <a:lnTo>
                    <a:pt x="57666" y="7243"/>
                  </a:lnTo>
                  <a:lnTo>
                    <a:pt x="58417" y="7062"/>
                  </a:lnTo>
                  <a:lnTo>
                    <a:pt x="59222" y="6941"/>
                  </a:lnTo>
                  <a:lnTo>
                    <a:pt x="59973" y="6881"/>
                  </a:lnTo>
                  <a:lnTo>
                    <a:pt x="59973" y="6881"/>
                  </a:lnTo>
                  <a:lnTo>
                    <a:pt x="60777" y="6941"/>
                  </a:lnTo>
                  <a:lnTo>
                    <a:pt x="61528" y="7062"/>
                  </a:lnTo>
                  <a:lnTo>
                    <a:pt x="62279" y="7243"/>
                  </a:lnTo>
                  <a:lnTo>
                    <a:pt x="63030" y="7605"/>
                  </a:lnTo>
                  <a:lnTo>
                    <a:pt x="63674" y="7907"/>
                  </a:lnTo>
                  <a:lnTo>
                    <a:pt x="64318" y="8329"/>
                  </a:lnTo>
                  <a:lnTo>
                    <a:pt x="64962" y="8873"/>
                  </a:lnTo>
                  <a:lnTo>
                    <a:pt x="65498" y="9416"/>
                  </a:lnTo>
                  <a:lnTo>
                    <a:pt x="66034" y="10080"/>
                  </a:lnTo>
                  <a:lnTo>
                    <a:pt x="66464" y="10684"/>
                  </a:lnTo>
                  <a:lnTo>
                    <a:pt x="66839" y="11468"/>
                  </a:lnTo>
                  <a:lnTo>
                    <a:pt x="67161" y="12253"/>
                  </a:lnTo>
                  <a:lnTo>
                    <a:pt x="67429" y="12977"/>
                  </a:lnTo>
                  <a:lnTo>
                    <a:pt x="67590" y="13883"/>
                  </a:lnTo>
                  <a:lnTo>
                    <a:pt x="67697" y="14728"/>
                  </a:lnTo>
                  <a:lnTo>
                    <a:pt x="67805" y="15633"/>
                  </a:lnTo>
                  <a:lnTo>
                    <a:pt x="67805" y="15633"/>
                  </a:lnTo>
                  <a:lnTo>
                    <a:pt x="67697" y="16539"/>
                  </a:lnTo>
                  <a:lnTo>
                    <a:pt x="67590" y="17384"/>
                  </a:lnTo>
                  <a:lnTo>
                    <a:pt x="67429" y="18229"/>
                  </a:lnTo>
                  <a:lnTo>
                    <a:pt x="67161" y="19074"/>
                  </a:lnTo>
                  <a:lnTo>
                    <a:pt x="66839" y="19798"/>
                  </a:lnTo>
                  <a:lnTo>
                    <a:pt x="66464" y="20523"/>
                  </a:lnTo>
                  <a:lnTo>
                    <a:pt x="66034" y="21247"/>
                  </a:lnTo>
                  <a:lnTo>
                    <a:pt x="65498" y="21790"/>
                  </a:lnTo>
                  <a:lnTo>
                    <a:pt x="64962" y="22394"/>
                  </a:lnTo>
                  <a:lnTo>
                    <a:pt x="64318" y="22877"/>
                  </a:lnTo>
                  <a:lnTo>
                    <a:pt x="63674" y="23299"/>
                  </a:lnTo>
                  <a:lnTo>
                    <a:pt x="63030" y="23722"/>
                  </a:lnTo>
                  <a:lnTo>
                    <a:pt x="62279" y="23963"/>
                  </a:lnTo>
                  <a:lnTo>
                    <a:pt x="61528" y="24205"/>
                  </a:lnTo>
                  <a:lnTo>
                    <a:pt x="60777" y="24325"/>
                  </a:lnTo>
                  <a:lnTo>
                    <a:pt x="59973" y="24386"/>
                  </a:lnTo>
                  <a:lnTo>
                    <a:pt x="59973" y="24386"/>
                  </a:lnTo>
                  <a:close/>
                  <a:moveTo>
                    <a:pt x="105999" y="59517"/>
                  </a:moveTo>
                  <a:lnTo>
                    <a:pt x="105999" y="59517"/>
                  </a:lnTo>
                  <a:lnTo>
                    <a:pt x="105248" y="59456"/>
                  </a:lnTo>
                  <a:lnTo>
                    <a:pt x="104497" y="59336"/>
                  </a:lnTo>
                  <a:lnTo>
                    <a:pt x="103692" y="59154"/>
                  </a:lnTo>
                  <a:lnTo>
                    <a:pt x="102995" y="58853"/>
                  </a:lnTo>
                  <a:lnTo>
                    <a:pt x="102351" y="58430"/>
                  </a:lnTo>
                  <a:lnTo>
                    <a:pt x="101654" y="58008"/>
                  </a:lnTo>
                  <a:lnTo>
                    <a:pt x="101063" y="57585"/>
                  </a:lnTo>
                  <a:lnTo>
                    <a:pt x="100527" y="56981"/>
                  </a:lnTo>
                  <a:lnTo>
                    <a:pt x="99991" y="56317"/>
                  </a:lnTo>
                  <a:lnTo>
                    <a:pt x="99561" y="55653"/>
                  </a:lnTo>
                  <a:lnTo>
                    <a:pt x="99132" y="54929"/>
                  </a:lnTo>
                  <a:lnTo>
                    <a:pt x="98864" y="54205"/>
                  </a:lnTo>
                  <a:lnTo>
                    <a:pt x="98596" y="53360"/>
                  </a:lnTo>
                  <a:lnTo>
                    <a:pt x="98381" y="52515"/>
                  </a:lnTo>
                  <a:lnTo>
                    <a:pt x="98274" y="51670"/>
                  </a:lnTo>
                  <a:lnTo>
                    <a:pt x="98220" y="50824"/>
                  </a:lnTo>
                  <a:lnTo>
                    <a:pt x="98220" y="50824"/>
                  </a:lnTo>
                  <a:lnTo>
                    <a:pt x="98274" y="49919"/>
                  </a:lnTo>
                  <a:lnTo>
                    <a:pt x="98381" y="49014"/>
                  </a:lnTo>
                  <a:lnTo>
                    <a:pt x="98596" y="48169"/>
                  </a:lnTo>
                  <a:lnTo>
                    <a:pt x="98864" y="47384"/>
                  </a:lnTo>
                  <a:lnTo>
                    <a:pt x="99132" y="46599"/>
                  </a:lnTo>
                  <a:lnTo>
                    <a:pt x="99561" y="45875"/>
                  </a:lnTo>
                  <a:lnTo>
                    <a:pt x="99991" y="45211"/>
                  </a:lnTo>
                  <a:lnTo>
                    <a:pt x="100527" y="44547"/>
                  </a:lnTo>
                  <a:lnTo>
                    <a:pt x="101063" y="44064"/>
                  </a:lnTo>
                  <a:lnTo>
                    <a:pt x="101654" y="43521"/>
                  </a:lnTo>
                  <a:lnTo>
                    <a:pt x="102351" y="43098"/>
                  </a:lnTo>
                  <a:lnTo>
                    <a:pt x="102995" y="42736"/>
                  </a:lnTo>
                  <a:lnTo>
                    <a:pt x="103692" y="42374"/>
                  </a:lnTo>
                  <a:lnTo>
                    <a:pt x="104497" y="42193"/>
                  </a:lnTo>
                  <a:lnTo>
                    <a:pt x="105248" y="42072"/>
                  </a:lnTo>
                  <a:lnTo>
                    <a:pt x="105999" y="42012"/>
                  </a:lnTo>
                  <a:lnTo>
                    <a:pt x="105999" y="42012"/>
                  </a:lnTo>
                  <a:lnTo>
                    <a:pt x="106803" y="42072"/>
                  </a:lnTo>
                  <a:lnTo>
                    <a:pt x="107608" y="42193"/>
                  </a:lnTo>
                  <a:lnTo>
                    <a:pt x="108359" y="42374"/>
                  </a:lnTo>
                  <a:lnTo>
                    <a:pt x="109110" y="42736"/>
                  </a:lnTo>
                  <a:lnTo>
                    <a:pt x="109754" y="43098"/>
                  </a:lnTo>
                  <a:lnTo>
                    <a:pt x="110397" y="43521"/>
                  </a:lnTo>
                  <a:lnTo>
                    <a:pt x="111041" y="44064"/>
                  </a:lnTo>
                  <a:lnTo>
                    <a:pt x="111524" y="44547"/>
                  </a:lnTo>
                  <a:lnTo>
                    <a:pt x="112060" y="45211"/>
                  </a:lnTo>
                  <a:lnTo>
                    <a:pt x="112489" y="45875"/>
                  </a:lnTo>
                  <a:lnTo>
                    <a:pt x="112919" y="46599"/>
                  </a:lnTo>
                  <a:lnTo>
                    <a:pt x="113240" y="47384"/>
                  </a:lnTo>
                  <a:lnTo>
                    <a:pt x="113455" y="48169"/>
                  </a:lnTo>
                  <a:lnTo>
                    <a:pt x="113670" y="49014"/>
                  </a:lnTo>
                  <a:lnTo>
                    <a:pt x="113831" y="49919"/>
                  </a:lnTo>
                  <a:lnTo>
                    <a:pt x="113884" y="50824"/>
                  </a:lnTo>
                  <a:lnTo>
                    <a:pt x="113884" y="50824"/>
                  </a:lnTo>
                  <a:lnTo>
                    <a:pt x="113831" y="51670"/>
                  </a:lnTo>
                  <a:lnTo>
                    <a:pt x="113670" y="52515"/>
                  </a:lnTo>
                  <a:lnTo>
                    <a:pt x="113455" y="53360"/>
                  </a:lnTo>
                  <a:lnTo>
                    <a:pt x="113240" y="54205"/>
                  </a:lnTo>
                  <a:lnTo>
                    <a:pt x="112919" y="54929"/>
                  </a:lnTo>
                  <a:lnTo>
                    <a:pt x="112489" y="55653"/>
                  </a:lnTo>
                  <a:lnTo>
                    <a:pt x="112060" y="56317"/>
                  </a:lnTo>
                  <a:lnTo>
                    <a:pt x="111524" y="56981"/>
                  </a:lnTo>
                  <a:lnTo>
                    <a:pt x="111041" y="57585"/>
                  </a:lnTo>
                  <a:lnTo>
                    <a:pt x="110397" y="58008"/>
                  </a:lnTo>
                  <a:lnTo>
                    <a:pt x="109754" y="58430"/>
                  </a:lnTo>
                  <a:lnTo>
                    <a:pt x="109110" y="58853"/>
                  </a:lnTo>
                  <a:lnTo>
                    <a:pt x="108359" y="59154"/>
                  </a:lnTo>
                  <a:lnTo>
                    <a:pt x="107608" y="59336"/>
                  </a:lnTo>
                  <a:lnTo>
                    <a:pt x="106803" y="59456"/>
                  </a:lnTo>
                  <a:lnTo>
                    <a:pt x="105999" y="59517"/>
                  </a:lnTo>
                  <a:lnTo>
                    <a:pt x="105999" y="59517"/>
                  </a:lnTo>
                  <a:close/>
                </a:path>
              </a:pathLst>
            </a:custGeom>
            <a:solidFill>
              <a:srgbClr val="BCE4F8">
                <a:alpha val="40000"/>
              </a:srgbClr>
            </a:solidFill>
            <a:ln>
              <a:noFill/>
            </a:ln>
          </p:spPr>
          <p:txBody>
            <a:bodyPr lIns="121900" tIns="60925" rIns="121900" bIns="60925" anchor="t" anchorCtr="0">
              <a:noAutofit/>
            </a:bodyPr>
            <a:lstStyle/>
            <a:p>
              <a:pPr>
                <a:buClr>
                  <a:srgbClr val="000000"/>
                </a:buClr>
              </a:pPr>
              <a:endParaRPr sz="1300" kern="0">
                <a:solidFill>
                  <a:srgbClr val="FFFFFF"/>
                </a:solidFill>
                <a:latin typeface="Helvetica Neue"/>
                <a:ea typeface="Helvetica Neue"/>
                <a:cs typeface="Helvetica Neue"/>
                <a:sym typeface="Helvetica Neue"/>
              </a:endParaRPr>
            </a:p>
          </p:txBody>
        </p:sp>
      </p:grpSp>
      <p:sp>
        <p:nvSpPr>
          <p:cNvPr id="267" name="Shape 998"/>
          <p:cNvSpPr/>
          <p:nvPr/>
        </p:nvSpPr>
        <p:spPr>
          <a:xfrm>
            <a:off x="8114677" y="1265109"/>
            <a:ext cx="755700" cy="239700"/>
          </a:xfrm>
          <a:prstGeom prst="rect">
            <a:avLst/>
          </a:prstGeom>
          <a:noFill/>
          <a:ln>
            <a:noFill/>
          </a:ln>
        </p:spPr>
        <p:txBody>
          <a:bodyPr lIns="60925" tIns="60925" rIns="0" bIns="0" anchor="t" anchorCtr="0">
            <a:noAutofit/>
          </a:bodyPr>
          <a:lstStyle/>
          <a:p>
            <a:pPr algn="ctr">
              <a:lnSpc>
                <a:spcPct val="85000"/>
              </a:lnSpc>
              <a:buClr>
                <a:srgbClr val="FFFFFF"/>
              </a:buClr>
              <a:buSzPct val="25000"/>
            </a:pPr>
            <a:r>
              <a:rPr lang="en-US" sz="1300" kern="0" dirty="0">
                <a:solidFill>
                  <a:srgbClr val="FFFFFF"/>
                </a:solidFill>
                <a:latin typeface="Helvetica Neue"/>
                <a:ea typeface="Helvetica Neue"/>
                <a:cs typeface="Helvetica Neue"/>
                <a:sym typeface="Helvetica Neue"/>
              </a:rPr>
              <a:t>Data Science</a:t>
            </a:r>
          </a:p>
        </p:txBody>
      </p:sp>
      <p:sp>
        <p:nvSpPr>
          <p:cNvPr id="268" name="Shape 999"/>
          <p:cNvSpPr/>
          <p:nvPr/>
        </p:nvSpPr>
        <p:spPr>
          <a:xfrm>
            <a:off x="9269305" y="1593899"/>
            <a:ext cx="1207200" cy="596100"/>
          </a:xfrm>
          <a:prstGeom prst="snip1Rect">
            <a:avLst>
              <a:gd name="adj" fmla="val 16667"/>
            </a:avLst>
          </a:prstGeom>
          <a:solidFill>
            <a:srgbClr val="293FD1">
              <a:alpha val="40780"/>
            </a:srgbClr>
          </a:solidFill>
          <a:ln>
            <a:noFill/>
          </a:ln>
        </p:spPr>
        <p:txBody>
          <a:bodyPr lIns="0" tIns="0" rIns="0" bIns="0" anchor="ctr" anchorCtr="0">
            <a:noAutofit/>
          </a:bodyPr>
          <a:lstStyle/>
          <a:p>
            <a:pPr algn="ctr">
              <a:buClr>
                <a:srgbClr val="000000"/>
              </a:buClr>
            </a:pPr>
            <a:endParaRPr sz="1300" kern="0">
              <a:solidFill>
                <a:srgbClr val="FFFFFF"/>
              </a:solidFill>
              <a:latin typeface="Helvetica Neue"/>
              <a:ea typeface="Helvetica Neue"/>
              <a:cs typeface="Helvetica Neue"/>
              <a:sym typeface="Helvetica Neue"/>
            </a:endParaRPr>
          </a:p>
        </p:txBody>
      </p:sp>
      <p:sp>
        <p:nvSpPr>
          <p:cNvPr id="269" name="Shape 1000"/>
          <p:cNvSpPr/>
          <p:nvPr/>
        </p:nvSpPr>
        <p:spPr>
          <a:xfrm>
            <a:off x="10588983" y="1349377"/>
            <a:ext cx="1047600" cy="259200"/>
          </a:xfrm>
          <a:prstGeom prst="rect">
            <a:avLst/>
          </a:prstGeom>
          <a:noFill/>
          <a:ln>
            <a:noFill/>
          </a:ln>
        </p:spPr>
        <p:txBody>
          <a:bodyPr lIns="60925" tIns="60925" rIns="0" bIns="0" anchor="t" anchorCtr="0">
            <a:noAutofit/>
          </a:bodyPr>
          <a:lstStyle/>
          <a:p>
            <a:pPr algn="ctr">
              <a:lnSpc>
                <a:spcPct val="85000"/>
              </a:lnSpc>
              <a:buClr>
                <a:srgbClr val="FFFFFF"/>
              </a:buClr>
              <a:buSzPct val="25000"/>
            </a:pPr>
            <a:r>
              <a:rPr lang="en-US" sz="1300" kern="0">
                <a:solidFill>
                  <a:srgbClr val="FFFFFF"/>
                </a:solidFill>
                <a:latin typeface="Helvetica Neue"/>
                <a:ea typeface="Helvetica Neue"/>
                <a:cs typeface="Helvetica Neue"/>
                <a:sym typeface="Helvetica Neue"/>
              </a:rPr>
              <a:t>Virtual agent</a:t>
            </a:r>
          </a:p>
        </p:txBody>
      </p:sp>
      <p:grpSp>
        <p:nvGrpSpPr>
          <p:cNvPr id="270" name="Shape 1001"/>
          <p:cNvGrpSpPr/>
          <p:nvPr/>
        </p:nvGrpSpPr>
        <p:grpSpPr>
          <a:xfrm>
            <a:off x="10897245" y="1676136"/>
            <a:ext cx="580345" cy="628785"/>
            <a:chOff x="2430463" y="3278187"/>
            <a:chExt cx="2967000" cy="3214650"/>
          </a:xfrm>
        </p:grpSpPr>
        <p:sp>
          <p:nvSpPr>
            <p:cNvPr id="271" name="Shape 1002"/>
            <p:cNvSpPr/>
            <p:nvPr/>
          </p:nvSpPr>
          <p:spPr>
            <a:xfrm>
              <a:off x="3390900" y="3527425"/>
              <a:ext cx="1012800" cy="1438200"/>
            </a:xfrm>
            <a:custGeom>
              <a:avLst/>
              <a:gdLst/>
              <a:ahLst/>
              <a:cxnLst/>
              <a:rect l="0" t="0" r="0" b="0"/>
              <a:pathLst>
                <a:path w="120000" h="120000" extrusionOk="0">
                  <a:moveTo>
                    <a:pt x="71616" y="117117"/>
                  </a:moveTo>
                  <a:cubicBezTo>
                    <a:pt x="60959" y="119969"/>
                    <a:pt x="49918" y="119489"/>
                    <a:pt x="40880" y="114415"/>
                  </a:cubicBezTo>
                  <a:cubicBezTo>
                    <a:pt x="32227" y="109522"/>
                    <a:pt x="24042" y="103967"/>
                    <a:pt x="16966" y="97933"/>
                  </a:cubicBezTo>
                  <a:cubicBezTo>
                    <a:pt x="10358" y="92259"/>
                    <a:pt x="8611" y="84873"/>
                    <a:pt x="8312" y="77668"/>
                  </a:cubicBezTo>
                  <a:cubicBezTo>
                    <a:pt x="7928" y="67490"/>
                    <a:pt x="8142" y="57343"/>
                    <a:pt x="8312" y="47165"/>
                  </a:cubicBezTo>
                  <a:cubicBezTo>
                    <a:pt x="8355" y="43202"/>
                    <a:pt x="6820" y="40110"/>
                    <a:pt x="2131" y="37648"/>
                  </a:cubicBezTo>
                  <a:cubicBezTo>
                    <a:pt x="724" y="36897"/>
                    <a:pt x="0" y="34796"/>
                    <a:pt x="127" y="33385"/>
                  </a:cubicBezTo>
                  <a:cubicBezTo>
                    <a:pt x="1875" y="13570"/>
                    <a:pt x="16241" y="4473"/>
                    <a:pt x="41136" y="1741"/>
                  </a:cubicBezTo>
                  <a:cubicBezTo>
                    <a:pt x="56952" y="0"/>
                    <a:pt x="72639" y="300"/>
                    <a:pt x="88156" y="3272"/>
                  </a:cubicBezTo>
                  <a:cubicBezTo>
                    <a:pt x="106316" y="6755"/>
                    <a:pt x="117271" y="16512"/>
                    <a:pt x="119019" y="29752"/>
                  </a:cubicBezTo>
                  <a:cubicBezTo>
                    <a:pt x="119573" y="33865"/>
                    <a:pt x="119957" y="37017"/>
                    <a:pt x="114031" y="39719"/>
                  </a:cubicBezTo>
                  <a:cubicBezTo>
                    <a:pt x="111644" y="40830"/>
                    <a:pt x="110706" y="44463"/>
                    <a:pt x="110621" y="46985"/>
                  </a:cubicBezTo>
                  <a:cubicBezTo>
                    <a:pt x="110238" y="56562"/>
                    <a:pt x="110621" y="66169"/>
                    <a:pt x="110365" y="75776"/>
                  </a:cubicBezTo>
                  <a:cubicBezTo>
                    <a:pt x="110280" y="77398"/>
                    <a:pt x="108788" y="79409"/>
                    <a:pt x="107040" y="80490"/>
                  </a:cubicBezTo>
                  <a:cubicBezTo>
                    <a:pt x="104269" y="82231"/>
                    <a:pt x="100731" y="83372"/>
                    <a:pt x="97449" y="84753"/>
                  </a:cubicBezTo>
                  <a:cubicBezTo>
                    <a:pt x="92845" y="86705"/>
                    <a:pt x="83637" y="86885"/>
                    <a:pt x="71616" y="86104"/>
                  </a:cubicBezTo>
                  <a:cubicBezTo>
                    <a:pt x="62451" y="85534"/>
                    <a:pt x="57932" y="92049"/>
                    <a:pt x="58571" y="97453"/>
                  </a:cubicBezTo>
                  <a:cubicBezTo>
                    <a:pt x="59168" y="102496"/>
                    <a:pt x="66458" y="106970"/>
                    <a:pt x="74856" y="107420"/>
                  </a:cubicBezTo>
                  <a:cubicBezTo>
                    <a:pt x="81037" y="107780"/>
                    <a:pt x="86792" y="106970"/>
                    <a:pt x="91779" y="104148"/>
                  </a:cubicBezTo>
                  <a:cubicBezTo>
                    <a:pt x="93058" y="103427"/>
                    <a:pt x="94635" y="102917"/>
                    <a:pt x="96085" y="102286"/>
                  </a:cubicBezTo>
                  <a:cubicBezTo>
                    <a:pt x="89605" y="108711"/>
                    <a:pt x="82060" y="114355"/>
                    <a:pt x="71616" y="117117"/>
                  </a:cubicBezTo>
                </a:path>
              </a:pathLst>
            </a:custGeom>
            <a:solidFill>
              <a:srgbClr val="FFFFFF"/>
            </a:solidFill>
            <a:ln w="9525" cap="flat" cmpd="sng">
              <a:solidFill>
                <a:schemeClr val="dk1">
                  <a:alpha val="22750"/>
                </a:schemeClr>
              </a:solidFill>
              <a:prstDash val="solid"/>
              <a:round/>
              <a:headEnd type="none" w="med" len="med"/>
              <a:tailEnd type="none" w="med" len="med"/>
            </a:ln>
          </p:spPr>
          <p:txBody>
            <a:bodyPr lIns="162525" tIns="81225" rIns="162525" bIns="81225" anchor="ctr" anchorCtr="0">
              <a:noAutofit/>
            </a:bodyPr>
            <a:lstStyle/>
            <a:p>
              <a:pPr>
                <a:buClr>
                  <a:srgbClr val="000000"/>
                </a:buClr>
              </a:pPr>
              <a:endParaRPr sz="3200" kern="0">
                <a:solidFill>
                  <a:srgbClr val="FFFFFF"/>
                </a:solidFill>
                <a:latin typeface="Helvetica Neue"/>
                <a:ea typeface="Helvetica Neue"/>
                <a:cs typeface="Helvetica Neue"/>
                <a:sym typeface="Helvetica Neue"/>
              </a:endParaRPr>
            </a:p>
          </p:txBody>
        </p:sp>
        <p:sp>
          <p:nvSpPr>
            <p:cNvPr id="272" name="Shape 1003"/>
            <p:cNvSpPr/>
            <p:nvPr/>
          </p:nvSpPr>
          <p:spPr>
            <a:xfrm>
              <a:off x="3143250" y="3278187"/>
              <a:ext cx="1511400" cy="1473300"/>
            </a:xfrm>
            <a:custGeom>
              <a:avLst/>
              <a:gdLst/>
              <a:ahLst/>
              <a:cxnLst/>
              <a:rect l="0" t="0" r="0" b="0"/>
              <a:pathLst>
                <a:path w="120000" h="120000" extrusionOk="0">
                  <a:moveTo>
                    <a:pt x="18628" y="92799"/>
                  </a:moveTo>
                  <a:cubicBezTo>
                    <a:pt x="18600" y="94206"/>
                    <a:pt x="18714" y="95261"/>
                    <a:pt x="17742" y="96726"/>
                  </a:cubicBezTo>
                  <a:cubicBezTo>
                    <a:pt x="16800" y="98192"/>
                    <a:pt x="0" y="96316"/>
                    <a:pt x="0" y="86614"/>
                  </a:cubicBezTo>
                  <a:cubicBezTo>
                    <a:pt x="0" y="82100"/>
                    <a:pt x="85" y="71783"/>
                    <a:pt x="742" y="67327"/>
                  </a:cubicBezTo>
                  <a:cubicBezTo>
                    <a:pt x="1114" y="64807"/>
                    <a:pt x="2942" y="62550"/>
                    <a:pt x="3942" y="60087"/>
                  </a:cubicBezTo>
                  <a:cubicBezTo>
                    <a:pt x="4628" y="58387"/>
                    <a:pt x="5314" y="56570"/>
                    <a:pt x="5542" y="54753"/>
                  </a:cubicBezTo>
                  <a:cubicBezTo>
                    <a:pt x="8685" y="29897"/>
                    <a:pt x="27142" y="9467"/>
                    <a:pt x="51085" y="5627"/>
                  </a:cubicBezTo>
                  <a:cubicBezTo>
                    <a:pt x="86400" y="0"/>
                    <a:pt x="111457" y="28724"/>
                    <a:pt x="113800" y="55222"/>
                  </a:cubicBezTo>
                  <a:cubicBezTo>
                    <a:pt x="113942" y="56687"/>
                    <a:pt x="114000" y="58651"/>
                    <a:pt x="114885" y="59501"/>
                  </a:cubicBezTo>
                  <a:cubicBezTo>
                    <a:pt x="115942" y="60468"/>
                    <a:pt x="118457" y="64162"/>
                    <a:pt x="118771" y="66126"/>
                  </a:cubicBezTo>
                  <a:cubicBezTo>
                    <a:pt x="119971" y="73160"/>
                    <a:pt x="119828" y="82100"/>
                    <a:pt x="119600" y="86614"/>
                  </a:cubicBezTo>
                  <a:cubicBezTo>
                    <a:pt x="119600" y="90337"/>
                    <a:pt x="116028" y="92212"/>
                    <a:pt x="110571" y="94909"/>
                  </a:cubicBezTo>
                  <a:cubicBezTo>
                    <a:pt x="108714" y="95818"/>
                    <a:pt x="106914" y="97166"/>
                    <a:pt x="105514" y="98720"/>
                  </a:cubicBezTo>
                  <a:cubicBezTo>
                    <a:pt x="98742" y="106253"/>
                    <a:pt x="90685" y="111646"/>
                    <a:pt x="81114" y="114723"/>
                  </a:cubicBezTo>
                  <a:cubicBezTo>
                    <a:pt x="79800" y="115134"/>
                    <a:pt x="78542" y="116042"/>
                    <a:pt x="77485" y="116980"/>
                  </a:cubicBezTo>
                  <a:cubicBezTo>
                    <a:pt x="74342" y="119736"/>
                    <a:pt x="70885" y="119970"/>
                    <a:pt x="67400" y="118153"/>
                  </a:cubicBezTo>
                  <a:cubicBezTo>
                    <a:pt x="66228" y="117508"/>
                    <a:pt x="65257" y="115603"/>
                    <a:pt x="64942" y="114401"/>
                  </a:cubicBezTo>
                  <a:cubicBezTo>
                    <a:pt x="62971" y="106516"/>
                    <a:pt x="79600" y="111704"/>
                    <a:pt x="81228" y="111235"/>
                  </a:cubicBezTo>
                  <a:cubicBezTo>
                    <a:pt x="89142" y="108920"/>
                    <a:pt x="95628" y="104142"/>
                    <a:pt x="101114" y="98514"/>
                  </a:cubicBezTo>
                  <a:cubicBezTo>
                    <a:pt x="100685" y="96140"/>
                    <a:pt x="100057" y="94118"/>
                    <a:pt x="100028" y="92095"/>
                  </a:cubicBezTo>
                  <a:cubicBezTo>
                    <a:pt x="99914" y="83419"/>
                    <a:pt x="100028" y="74714"/>
                    <a:pt x="99971" y="66038"/>
                  </a:cubicBezTo>
                  <a:cubicBezTo>
                    <a:pt x="99971" y="63839"/>
                    <a:pt x="100285" y="62432"/>
                    <a:pt x="102971" y="62286"/>
                  </a:cubicBezTo>
                  <a:cubicBezTo>
                    <a:pt x="106057" y="62139"/>
                    <a:pt x="107314" y="59824"/>
                    <a:pt x="107285" y="56893"/>
                  </a:cubicBezTo>
                  <a:cubicBezTo>
                    <a:pt x="107085" y="43820"/>
                    <a:pt x="102000" y="32945"/>
                    <a:pt x="92971" y="23888"/>
                  </a:cubicBezTo>
                  <a:cubicBezTo>
                    <a:pt x="92371" y="23302"/>
                    <a:pt x="91371" y="23009"/>
                    <a:pt x="90514" y="22745"/>
                  </a:cubicBezTo>
                  <a:cubicBezTo>
                    <a:pt x="86657" y="21660"/>
                    <a:pt x="82600" y="21104"/>
                    <a:pt x="78971" y="19521"/>
                  </a:cubicBezTo>
                  <a:cubicBezTo>
                    <a:pt x="69057" y="15183"/>
                    <a:pt x="58914" y="14802"/>
                    <a:pt x="48657" y="16912"/>
                  </a:cubicBezTo>
                  <a:cubicBezTo>
                    <a:pt x="41600" y="18378"/>
                    <a:pt x="34771" y="20810"/>
                    <a:pt x="27857" y="22862"/>
                  </a:cubicBezTo>
                  <a:cubicBezTo>
                    <a:pt x="27257" y="23067"/>
                    <a:pt x="26714" y="23595"/>
                    <a:pt x="26257" y="24064"/>
                  </a:cubicBezTo>
                  <a:cubicBezTo>
                    <a:pt x="17628" y="32652"/>
                    <a:pt x="12600" y="42999"/>
                    <a:pt x="12171" y="55427"/>
                  </a:cubicBezTo>
                  <a:cubicBezTo>
                    <a:pt x="11485" y="61113"/>
                    <a:pt x="15542" y="62755"/>
                    <a:pt x="18571" y="62813"/>
                  </a:cubicBezTo>
                  <a:cubicBezTo>
                    <a:pt x="20542" y="62872"/>
                    <a:pt x="18971" y="80986"/>
                    <a:pt x="18628" y="92799"/>
                  </a:cubicBezTo>
                </a:path>
              </a:pathLst>
            </a:custGeom>
            <a:solidFill>
              <a:srgbClr val="FFFFFF"/>
            </a:solidFill>
            <a:ln w="9525" cap="flat" cmpd="sng">
              <a:solidFill>
                <a:schemeClr val="dk1">
                  <a:alpha val="22750"/>
                </a:schemeClr>
              </a:solidFill>
              <a:prstDash val="solid"/>
              <a:round/>
              <a:headEnd type="none" w="med" len="med"/>
              <a:tailEnd type="none" w="med" len="med"/>
            </a:ln>
          </p:spPr>
          <p:txBody>
            <a:bodyPr lIns="162525" tIns="81225" rIns="162525" bIns="81225" anchor="ctr" anchorCtr="0">
              <a:noAutofit/>
            </a:bodyPr>
            <a:lstStyle/>
            <a:p>
              <a:pPr>
                <a:buClr>
                  <a:srgbClr val="000000"/>
                </a:buClr>
              </a:pPr>
              <a:endParaRPr sz="3200" kern="0">
                <a:solidFill>
                  <a:srgbClr val="FFFFFF"/>
                </a:solidFill>
                <a:latin typeface="Helvetica Neue"/>
                <a:ea typeface="Helvetica Neue"/>
                <a:cs typeface="Helvetica Neue"/>
                <a:sym typeface="Helvetica Neue"/>
              </a:endParaRPr>
            </a:p>
          </p:txBody>
        </p:sp>
        <p:sp>
          <p:nvSpPr>
            <p:cNvPr id="273" name="Shape 1004"/>
            <p:cNvSpPr/>
            <p:nvPr/>
          </p:nvSpPr>
          <p:spPr>
            <a:xfrm>
              <a:off x="2430463" y="4832350"/>
              <a:ext cx="2967000" cy="1384200"/>
            </a:xfrm>
            <a:custGeom>
              <a:avLst/>
              <a:gdLst/>
              <a:ahLst/>
              <a:cxnLst/>
              <a:rect l="0" t="0" r="0" b="0"/>
              <a:pathLst>
                <a:path w="120000" h="120000" extrusionOk="0">
                  <a:moveTo>
                    <a:pt x="30000" y="42620"/>
                  </a:moveTo>
                  <a:lnTo>
                    <a:pt x="90262" y="42620"/>
                  </a:lnTo>
                  <a:cubicBezTo>
                    <a:pt x="93538" y="42620"/>
                    <a:pt x="96189" y="47987"/>
                    <a:pt x="96189" y="54633"/>
                  </a:cubicBezTo>
                  <a:lnTo>
                    <a:pt x="96189" y="119968"/>
                  </a:lnTo>
                  <a:lnTo>
                    <a:pt x="119985" y="119968"/>
                  </a:lnTo>
                  <a:cubicBezTo>
                    <a:pt x="118878" y="106614"/>
                    <a:pt x="117495" y="94071"/>
                    <a:pt x="114990" y="70452"/>
                  </a:cubicBezTo>
                  <a:cubicBezTo>
                    <a:pt x="113665" y="57940"/>
                    <a:pt x="111830" y="45678"/>
                    <a:pt x="110199" y="33291"/>
                  </a:cubicBezTo>
                  <a:cubicBezTo>
                    <a:pt x="109558" y="28361"/>
                    <a:pt x="108247" y="25085"/>
                    <a:pt x="105786" y="23432"/>
                  </a:cubicBezTo>
                  <a:cubicBezTo>
                    <a:pt x="100864" y="20093"/>
                    <a:pt x="96014" y="16224"/>
                    <a:pt x="91150" y="12418"/>
                  </a:cubicBezTo>
                  <a:cubicBezTo>
                    <a:pt x="86038" y="8424"/>
                    <a:pt x="83097" y="6053"/>
                    <a:pt x="75684" y="0"/>
                  </a:cubicBezTo>
                  <a:cubicBezTo>
                    <a:pt x="62228" y="23400"/>
                    <a:pt x="56635" y="23026"/>
                    <a:pt x="42655" y="436"/>
                  </a:cubicBezTo>
                  <a:cubicBezTo>
                    <a:pt x="32650" y="8424"/>
                    <a:pt x="22820" y="15912"/>
                    <a:pt x="12902" y="23057"/>
                  </a:cubicBezTo>
                  <a:cubicBezTo>
                    <a:pt x="10165" y="25054"/>
                    <a:pt x="8679" y="28517"/>
                    <a:pt x="7893" y="34009"/>
                  </a:cubicBezTo>
                  <a:cubicBezTo>
                    <a:pt x="7645" y="35850"/>
                    <a:pt x="7398" y="37659"/>
                    <a:pt x="7194" y="39500"/>
                  </a:cubicBezTo>
                  <a:cubicBezTo>
                    <a:pt x="4063" y="67176"/>
                    <a:pt x="1470" y="100249"/>
                    <a:pt x="0" y="119968"/>
                  </a:cubicBezTo>
                  <a:lnTo>
                    <a:pt x="24072" y="119968"/>
                  </a:lnTo>
                  <a:lnTo>
                    <a:pt x="24072" y="54633"/>
                  </a:lnTo>
                  <a:cubicBezTo>
                    <a:pt x="24072" y="47987"/>
                    <a:pt x="26723" y="42620"/>
                    <a:pt x="30000" y="42620"/>
                  </a:cubicBezTo>
                </a:path>
              </a:pathLst>
            </a:custGeom>
            <a:solidFill>
              <a:srgbClr val="FFFFFF"/>
            </a:solidFill>
            <a:ln w="9525" cap="flat" cmpd="sng">
              <a:solidFill>
                <a:schemeClr val="dk1">
                  <a:alpha val="22750"/>
                </a:schemeClr>
              </a:solidFill>
              <a:prstDash val="solid"/>
              <a:round/>
              <a:headEnd type="none" w="med" len="med"/>
              <a:tailEnd type="none" w="med" len="med"/>
            </a:ln>
          </p:spPr>
          <p:txBody>
            <a:bodyPr lIns="162525" tIns="81225" rIns="162525" bIns="81225" anchor="ctr" anchorCtr="0">
              <a:noAutofit/>
            </a:bodyPr>
            <a:lstStyle/>
            <a:p>
              <a:pPr>
                <a:buClr>
                  <a:srgbClr val="000000"/>
                </a:buClr>
              </a:pPr>
              <a:endParaRPr sz="3200" kern="0">
                <a:solidFill>
                  <a:srgbClr val="FFFFFF"/>
                </a:solidFill>
                <a:latin typeface="Helvetica Neue"/>
                <a:ea typeface="Helvetica Neue"/>
                <a:cs typeface="Helvetica Neue"/>
                <a:sym typeface="Helvetica Neue"/>
              </a:endParaRPr>
            </a:p>
          </p:txBody>
        </p:sp>
        <p:sp>
          <p:nvSpPr>
            <p:cNvPr id="274" name="Shape 1005"/>
            <p:cNvSpPr/>
            <p:nvPr/>
          </p:nvSpPr>
          <p:spPr>
            <a:xfrm>
              <a:off x="3087688" y="5392737"/>
              <a:ext cx="1650900" cy="1100100"/>
            </a:xfrm>
            <a:custGeom>
              <a:avLst/>
              <a:gdLst/>
              <a:ahLst/>
              <a:cxnLst/>
              <a:rect l="0" t="0" r="0" b="0"/>
              <a:pathLst>
                <a:path w="120000" h="120000" extrusionOk="0">
                  <a:moveTo>
                    <a:pt x="112258" y="0"/>
                  </a:moveTo>
                  <a:lnTo>
                    <a:pt x="7715" y="0"/>
                  </a:lnTo>
                  <a:cubicBezTo>
                    <a:pt x="3452" y="0"/>
                    <a:pt x="0" y="3767"/>
                    <a:pt x="0" y="8397"/>
                  </a:cubicBezTo>
                  <a:lnTo>
                    <a:pt x="0" y="111563"/>
                  </a:lnTo>
                  <a:cubicBezTo>
                    <a:pt x="0" y="116193"/>
                    <a:pt x="3452" y="119960"/>
                    <a:pt x="7715" y="119960"/>
                  </a:cubicBezTo>
                  <a:lnTo>
                    <a:pt x="112258" y="119960"/>
                  </a:lnTo>
                  <a:cubicBezTo>
                    <a:pt x="116521" y="119960"/>
                    <a:pt x="119973" y="116193"/>
                    <a:pt x="119973" y="111563"/>
                  </a:cubicBezTo>
                  <a:lnTo>
                    <a:pt x="119973" y="8397"/>
                  </a:lnTo>
                  <a:cubicBezTo>
                    <a:pt x="119973" y="3767"/>
                    <a:pt x="116521" y="0"/>
                    <a:pt x="112258" y="0"/>
                  </a:cubicBezTo>
                  <a:close/>
                  <a:moveTo>
                    <a:pt x="108622" y="108227"/>
                  </a:moveTo>
                  <a:lnTo>
                    <a:pt x="11351" y="108227"/>
                  </a:lnTo>
                  <a:cubicBezTo>
                    <a:pt x="10540" y="108227"/>
                    <a:pt x="9886" y="107168"/>
                    <a:pt x="9886" y="105833"/>
                  </a:cubicBezTo>
                  <a:cubicBezTo>
                    <a:pt x="9886" y="104538"/>
                    <a:pt x="10540" y="103479"/>
                    <a:pt x="11351" y="103479"/>
                  </a:cubicBezTo>
                  <a:lnTo>
                    <a:pt x="108622" y="103479"/>
                  </a:lnTo>
                  <a:cubicBezTo>
                    <a:pt x="109407" y="103479"/>
                    <a:pt x="110061" y="104538"/>
                    <a:pt x="110061" y="105833"/>
                  </a:cubicBezTo>
                  <a:cubicBezTo>
                    <a:pt x="110061" y="107168"/>
                    <a:pt x="109407" y="108227"/>
                    <a:pt x="108622" y="108227"/>
                  </a:cubicBezTo>
                  <a:close/>
                </a:path>
              </a:pathLst>
            </a:custGeom>
            <a:solidFill>
              <a:srgbClr val="FFFFFF"/>
            </a:solidFill>
            <a:ln w="9525" cap="flat" cmpd="sng">
              <a:solidFill>
                <a:schemeClr val="dk1">
                  <a:alpha val="22750"/>
                </a:schemeClr>
              </a:solidFill>
              <a:prstDash val="solid"/>
              <a:round/>
              <a:headEnd type="none" w="med" len="med"/>
              <a:tailEnd type="none" w="med" len="med"/>
            </a:ln>
          </p:spPr>
          <p:txBody>
            <a:bodyPr lIns="162525" tIns="81225" rIns="162525" bIns="81225" anchor="ctr" anchorCtr="0">
              <a:noAutofit/>
            </a:bodyPr>
            <a:lstStyle/>
            <a:p>
              <a:pPr>
                <a:buClr>
                  <a:srgbClr val="000000"/>
                </a:buClr>
              </a:pPr>
              <a:endParaRPr sz="3200" kern="0">
                <a:solidFill>
                  <a:srgbClr val="FFFFFF"/>
                </a:solidFill>
                <a:latin typeface="Helvetica Neue"/>
                <a:ea typeface="Helvetica Neue"/>
                <a:cs typeface="Helvetica Neue"/>
                <a:sym typeface="Helvetica Neue"/>
              </a:endParaRPr>
            </a:p>
          </p:txBody>
        </p:sp>
      </p:grpSp>
      <p:sp>
        <p:nvSpPr>
          <p:cNvPr id="275" name="Shape 1006"/>
          <p:cNvSpPr/>
          <p:nvPr/>
        </p:nvSpPr>
        <p:spPr>
          <a:xfrm>
            <a:off x="10588979" y="1664135"/>
            <a:ext cx="1207200" cy="644100"/>
          </a:xfrm>
          <a:prstGeom prst="snip1Rect">
            <a:avLst>
              <a:gd name="adj" fmla="val 16667"/>
            </a:avLst>
          </a:prstGeom>
          <a:solidFill>
            <a:srgbClr val="293FD1">
              <a:alpha val="40780"/>
            </a:srgbClr>
          </a:solidFill>
          <a:ln>
            <a:noFill/>
          </a:ln>
        </p:spPr>
        <p:txBody>
          <a:bodyPr lIns="0" tIns="0" rIns="0" bIns="0" anchor="ctr" anchorCtr="0">
            <a:noAutofit/>
          </a:bodyPr>
          <a:lstStyle/>
          <a:p>
            <a:pPr algn="ctr">
              <a:buClr>
                <a:srgbClr val="000000"/>
              </a:buClr>
            </a:pPr>
            <a:endParaRPr sz="1300" kern="0">
              <a:solidFill>
                <a:srgbClr val="FFFFFF"/>
              </a:solidFill>
              <a:latin typeface="Helvetica Neue"/>
              <a:ea typeface="Helvetica Neue"/>
              <a:cs typeface="Helvetica Neue"/>
              <a:sym typeface="Helvetica Neue"/>
            </a:endParaRPr>
          </a:p>
        </p:txBody>
      </p:sp>
      <p:sp>
        <p:nvSpPr>
          <p:cNvPr id="276" name="Shape 1007"/>
          <p:cNvSpPr/>
          <p:nvPr/>
        </p:nvSpPr>
        <p:spPr>
          <a:xfrm>
            <a:off x="9554673" y="1376523"/>
            <a:ext cx="679500" cy="239700"/>
          </a:xfrm>
          <a:prstGeom prst="rect">
            <a:avLst/>
          </a:prstGeom>
          <a:noFill/>
          <a:ln>
            <a:noFill/>
          </a:ln>
        </p:spPr>
        <p:txBody>
          <a:bodyPr lIns="60925" tIns="60925" rIns="0" bIns="0" anchor="t" anchorCtr="0">
            <a:noAutofit/>
          </a:bodyPr>
          <a:lstStyle/>
          <a:p>
            <a:pPr algn="ctr">
              <a:lnSpc>
                <a:spcPct val="85000"/>
              </a:lnSpc>
              <a:buClr>
                <a:srgbClr val="FFFFFF"/>
              </a:buClr>
              <a:buSzPct val="25000"/>
            </a:pPr>
            <a:r>
              <a:rPr lang="en-US" sz="1300" kern="0">
                <a:solidFill>
                  <a:srgbClr val="FFFFFF"/>
                </a:solidFill>
                <a:latin typeface="Helvetica Neue"/>
                <a:ea typeface="Helvetica Neue"/>
                <a:cs typeface="Helvetica Neue"/>
                <a:sym typeface="Helvetica Neue"/>
              </a:rPr>
              <a:t>IoT</a:t>
            </a:r>
          </a:p>
        </p:txBody>
      </p:sp>
      <p:grpSp>
        <p:nvGrpSpPr>
          <p:cNvPr id="277" name="Shape 1008"/>
          <p:cNvGrpSpPr/>
          <p:nvPr/>
        </p:nvGrpSpPr>
        <p:grpSpPr>
          <a:xfrm>
            <a:off x="10006018" y="1770227"/>
            <a:ext cx="363063" cy="448224"/>
            <a:chOff x="6396832" y="4127501"/>
            <a:chExt cx="765149" cy="944625"/>
          </a:xfrm>
        </p:grpSpPr>
        <p:sp>
          <p:nvSpPr>
            <p:cNvPr id="278" name="Shape 1009"/>
            <p:cNvSpPr/>
            <p:nvPr/>
          </p:nvSpPr>
          <p:spPr>
            <a:xfrm>
              <a:off x="6493669" y="4441826"/>
              <a:ext cx="571500" cy="630300"/>
            </a:xfrm>
            <a:custGeom>
              <a:avLst/>
              <a:gdLst/>
              <a:ahLst/>
              <a:cxnLst/>
              <a:rect l="0" t="0" r="0" b="0"/>
              <a:pathLst>
                <a:path w="120000" h="120000" extrusionOk="0">
                  <a:moveTo>
                    <a:pt x="119924" y="119931"/>
                  </a:moveTo>
                  <a:lnTo>
                    <a:pt x="59924" y="0"/>
                  </a:lnTo>
                  <a:lnTo>
                    <a:pt x="0" y="119931"/>
                  </a:lnTo>
                </a:path>
              </a:pathLst>
            </a:custGeom>
            <a:noFill/>
            <a:ln w="9525" cap="flat" cmpd="sng">
              <a:solidFill>
                <a:schemeClr val="dk1">
                  <a:alpha val="57650"/>
                </a:schemeClr>
              </a:solidFill>
              <a:prstDash val="solid"/>
              <a:round/>
              <a:headEnd type="none" w="med" len="med"/>
              <a:tailEnd type="none" w="med" len="med"/>
            </a:ln>
          </p:spPr>
          <p:txBody>
            <a:bodyPr lIns="162525" tIns="81225" rIns="162525" bIns="81225" anchor="t" anchorCtr="0">
              <a:noAutofit/>
            </a:bodyPr>
            <a:lstStyle/>
            <a:p>
              <a:pPr>
                <a:lnSpc>
                  <a:spcPct val="93000"/>
                </a:lnSpc>
                <a:buClr>
                  <a:srgbClr val="000000"/>
                </a:buClr>
              </a:pPr>
              <a:endParaRPr sz="3200" kern="0">
                <a:solidFill>
                  <a:srgbClr val="000000"/>
                </a:solidFill>
                <a:latin typeface="Helvetica Neue"/>
                <a:ea typeface="Helvetica Neue"/>
                <a:cs typeface="Helvetica Neue"/>
                <a:sym typeface="Helvetica Neue"/>
              </a:endParaRPr>
            </a:p>
          </p:txBody>
        </p:sp>
        <p:sp>
          <p:nvSpPr>
            <p:cNvPr id="279" name="Shape 1010"/>
            <p:cNvSpPr/>
            <p:nvPr/>
          </p:nvSpPr>
          <p:spPr>
            <a:xfrm>
              <a:off x="6600032" y="4648201"/>
              <a:ext cx="452400" cy="401700"/>
            </a:xfrm>
            <a:custGeom>
              <a:avLst/>
              <a:gdLst/>
              <a:ahLst/>
              <a:cxnLst/>
              <a:rect l="0" t="0" r="0" b="0"/>
              <a:pathLst>
                <a:path w="120000" h="120000" extrusionOk="0">
                  <a:moveTo>
                    <a:pt x="71369" y="0"/>
                  </a:moveTo>
                  <a:lnTo>
                    <a:pt x="0" y="57845"/>
                  </a:lnTo>
                  <a:lnTo>
                    <a:pt x="119904" y="119892"/>
                  </a:lnTo>
                </a:path>
              </a:pathLst>
            </a:custGeom>
            <a:noFill/>
            <a:ln w="9525" cap="flat" cmpd="sng">
              <a:solidFill>
                <a:schemeClr val="dk1">
                  <a:alpha val="57650"/>
                </a:schemeClr>
              </a:solidFill>
              <a:prstDash val="solid"/>
              <a:round/>
              <a:headEnd type="none" w="med" len="med"/>
              <a:tailEnd type="none" w="med" len="med"/>
            </a:ln>
          </p:spPr>
          <p:txBody>
            <a:bodyPr lIns="162525" tIns="81225" rIns="162525" bIns="81225" anchor="t" anchorCtr="0">
              <a:noAutofit/>
            </a:bodyPr>
            <a:lstStyle/>
            <a:p>
              <a:pPr>
                <a:lnSpc>
                  <a:spcPct val="93000"/>
                </a:lnSpc>
                <a:buClr>
                  <a:srgbClr val="000000"/>
                </a:buClr>
              </a:pPr>
              <a:endParaRPr sz="3200" kern="0">
                <a:solidFill>
                  <a:srgbClr val="000000"/>
                </a:solidFill>
                <a:latin typeface="Helvetica Neue"/>
                <a:ea typeface="Helvetica Neue"/>
                <a:cs typeface="Helvetica Neue"/>
                <a:sym typeface="Helvetica Neue"/>
              </a:endParaRPr>
            </a:p>
          </p:txBody>
        </p:sp>
        <p:sp>
          <p:nvSpPr>
            <p:cNvPr id="280" name="Shape 1011"/>
            <p:cNvSpPr/>
            <p:nvPr/>
          </p:nvSpPr>
          <p:spPr>
            <a:xfrm>
              <a:off x="6506369" y="4648201"/>
              <a:ext cx="452400" cy="401700"/>
            </a:xfrm>
            <a:custGeom>
              <a:avLst/>
              <a:gdLst/>
              <a:ahLst/>
              <a:cxnLst/>
              <a:rect l="0" t="0" r="0" b="0"/>
              <a:pathLst>
                <a:path w="120000" h="120000" extrusionOk="0">
                  <a:moveTo>
                    <a:pt x="48496" y="0"/>
                  </a:moveTo>
                  <a:lnTo>
                    <a:pt x="119904" y="57845"/>
                  </a:lnTo>
                  <a:lnTo>
                    <a:pt x="0" y="119892"/>
                  </a:lnTo>
                </a:path>
              </a:pathLst>
            </a:custGeom>
            <a:noFill/>
            <a:ln w="9525" cap="flat" cmpd="sng">
              <a:solidFill>
                <a:schemeClr val="dk1">
                  <a:alpha val="57650"/>
                </a:schemeClr>
              </a:solidFill>
              <a:prstDash val="solid"/>
              <a:round/>
              <a:headEnd type="none" w="med" len="med"/>
              <a:tailEnd type="none" w="med" len="med"/>
            </a:ln>
          </p:spPr>
          <p:txBody>
            <a:bodyPr lIns="162525" tIns="81225" rIns="162525" bIns="81225" anchor="t" anchorCtr="0">
              <a:noAutofit/>
            </a:bodyPr>
            <a:lstStyle/>
            <a:p>
              <a:pPr>
                <a:lnSpc>
                  <a:spcPct val="93000"/>
                </a:lnSpc>
                <a:buClr>
                  <a:srgbClr val="000000"/>
                </a:buClr>
              </a:pPr>
              <a:endParaRPr sz="3200" kern="0">
                <a:solidFill>
                  <a:srgbClr val="000000"/>
                </a:solidFill>
                <a:latin typeface="Helvetica Neue"/>
                <a:ea typeface="Helvetica Neue"/>
                <a:cs typeface="Helvetica Neue"/>
                <a:sym typeface="Helvetica Neue"/>
              </a:endParaRPr>
            </a:p>
          </p:txBody>
        </p:sp>
        <p:sp>
          <p:nvSpPr>
            <p:cNvPr id="281" name="Shape 1012"/>
            <p:cNvSpPr/>
            <p:nvPr/>
          </p:nvSpPr>
          <p:spPr>
            <a:xfrm>
              <a:off x="6715920" y="4289426"/>
              <a:ext cx="128700" cy="169800"/>
            </a:xfrm>
            <a:custGeom>
              <a:avLst/>
              <a:gdLst/>
              <a:ahLst/>
              <a:cxnLst/>
              <a:rect l="0" t="0" r="0" b="0"/>
              <a:pathLst>
                <a:path w="120000" h="120000" extrusionOk="0">
                  <a:moveTo>
                    <a:pt x="119661" y="59873"/>
                  </a:moveTo>
                  <a:cubicBezTo>
                    <a:pt x="119661" y="119746"/>
                    <a:pt x="0" y="119746"/>
                    <a:pt x="0" y="59873"/>
                  </a:cubicBezTo>
                  <a:cubicBezTo>
                    <a:pt x="0" y="0"/>
                    <a:pt x="119661" y="0"/>
                    <a:pt x="119661" y="59873"/>
                  </a:cubicBezTo>
                </a:path>
              </a:pathLst>
            </a:custGeom>
            <a:solidFill>
              <a:srgbClr val="FFFFFF"/>
            </a:solidFill>
            <a:ln w="9525" cap="flat" cmpd="sng">
              <a:solidFill>
                <a:schemeClr val="dk1">
                  <a:alpha val="57650"/>
                </a:schemeClr>
              </a:solidFill>
              <a:prstDash val="solid"/>
              <a:miter lim="8000"/>
              <a:headEnd type="none" w="med" len="med"/>
              <a:tailEnd type="none" w="med" len="med"/>
            </a:ln>
          </p:spPr>
          <p:txBody>
            <a:bodyPr lIns="162525" tIns="81225" rIns="162525" bIns="81225" anchor="ctr" anchorCtr="0">
              <a:noAutofit/>
            </a:bodyPr>
            <a:lstStyle/>
            <a:p>
              <a:pPr>
                <a:lnSpc>
                  <a:spcPct val="93000"/>
                </a:lnSpc>
                <a:buClr>
                  <a:srgbClr val="000000"/>
                </a:buClr>
              </a:pPr>
              <a:endParaRPr sz="3200" kern="0">
                <a:solidFill>
                  <a:srgbClr val="000000"/>
                </a:solidFill>
                <a:latin typeface="Helvetica Neue"/>
                <a:ea typeface="Helvetica Neue"/>
                <a:cs typeface="Helvetica Neue"/>
                <a:sym typeface="Helvetica Neue"/>
              </a:endParaRPr>
            </a:p>
          </p:txBody>
        </p:sp>
        <p:sp>
          <p:nvSpPr>
            <p:cNvPr id="282" name="Shape 1013"/>
            <p:cNvSpPr/>
            <p:nvPr/>
          </p:nvSpPr>
          <p:spPr>
            <a:xfrm>
              <a:off x="6887370" y="4262437"/>
              <a:ext cx="60300" cy="217500"/>
            </a:xfrm>
            <a:custGeom>
              <a:avLst/>
              <a:gdLst/>
              <a:ahLst/>
              <a:cxnLst/>
              <a:rect l="0" t="0" r="0" b="0"/>
              <a:pathLst>
                <a:path w="120000" h="120000" extrusionOk="0">
                  <a:moveTo>
                    <a:pt x="0" y="0"/>
                  </a:moveTo>
                  <a:cubicBezTo>
                    <a:pt x="119277" y="32871"/>
                    <a:pt x="119277" y="87128"/>
                    <a:pt x="0" y="119801"/>
                  </a:cubicBezTo>
                </a:path>
              </a:pathLst>
            </a:custGeom>
            <a:noFill/>
            <a:ln w="9525" cap="flat" cmpd="sng">
              <a:solidFill>
                <a:schemeClr val="dk1">
                  <a:alpha val="57650"/>
                </a:schemeClr>
              </a:solidFill>
              <a:prstDash val="solid"/>
              <a:miter lim="8000"/>
              <a:headEnd type="none" w="med" len="med"/>
              <a:tailEnd type="none" w="med" len="med"/>
            </a:ln>
          </p:spPr>
          <p:txBody>
            <a:bodyPr lIns="162525" tIns="81225" rIns="162525" bIns="81225" anchor="t" anchorCtr="0">
              <a:noAutofit/>
            </a:bodyPr>
            <a:lstStyle/>
            <a:p>
              <a:pPr>
                <a:lnSpc>
                  <a:spcPct val="93000"/>
                </a:lnSpc>
                <a:buClr>
                  <a:srgbClr val="000000"/>
                </a:buClr>
              </a:pPr>
              <a:endParaRPr sz="3200" kern="0">
                <a:solidFill>
                  <a:srgbClr val="000000"/>
                </a:solidFill>
                <a:latin typeface="Helvetica Neue"/>
                <a:ea typeface="Helvetica Neue"/>
                <a:cs typeface="Helvetica Neue"/>
                <a:sym typeface="Helvetica Neue"/>
              </a:endParaRPr>
            </a:p>
          </p:txBody>
        </p:sp>
        <p:sp>
          <p:nvSpPr>
            <p:cNvPr id="283" name="Shape 1014"/>
            <p:cNvSpPr/>
            <p:nvPr/>
          </p:nvSpPr>
          <p:spPr>
            <a:xfrm>
              <a:off x="6611145" y="4265612"/>
              <a:ext cx="60300" cy="217500"/>
            </a:xfrm>
            <a:custGeom>
              <a:avLst/>
              <a:gdLst/>
              <a:ahLst/>
              <a:cxnLst/>
              <a:rect l="0" t="0" r="0" b="0"/>
              <a:pathLst>
                <a:path w="120000" h="120000" extrusionOk="0">
                  <a:moveTo>
                    <a:pt x="119281" y="119801"/>
                  </a:moveTo>
                  <a:cubicBezTo>
                    <a:pt x="0" y="86930"/>
                    <a:pt x="0" y="32673"/>
                    <a:pt x="119281" y="0"/>
                  </a:cubicBezTo>
                </a:path>
              </a:pathLst>
            </a:custGeom>
            <a:noFill/>
            <a:ln w="9525" cap="flat" cmpd="sng">
              <a:solidFill>
                <a:schemeClr val="dk1">
                  <a:alpha val="57650"/>
                </a:schemeClr>
              </a:solidFill>
              <a:prstDash val="solid"/>
              <a:miter lim="8000"/>
              <a:headEnd type="none" w="med" len="med"/>
              <a:tailEnd type="none" w="med" len="med"/>
            </a:ln>
          </p:spPr>
          <p:txBody>
            <a:bodyPr lIns="162525" tIns="81225" rIns="162525" bIns="81225" anchor="t" anchorCtr="0">
              <a:noAutofit/>
            </a:bodyPr>
            <a:lstStyle/>
            <a:p>
              <a:pPr>
                <a:lnSpc>
                  <a:spcPct val="93000"/>
                </a:lnSpc>
                <a:buClr>
                  <a:srgbClr val="000000"/>
                </a:buClr>
              </a:pPr>
              <a:endParaRPr sz="3200" kern="0">
                <a:solidFill>
                  <a:srgbClr val="000000"/>
                </a:solidFill>
                <a:latin typeface="Helvetica Neue"/>
                <a:ea typeface="Helvetica Neue"/>
                <a:cs typeface="Helvetica Neue"/>
                <a:sym typeface="Helvetica Neue"/>
              </a:endParaRPr>
            </a:p>
          </p:txBody>
        </p:sp>
        <p:sp>
          <p:nvSpPr>
            <p:cNvPr id="284" name="Shape 1015"/>
            <p:cNvSpPr/>
            <p:nvPr/>
          </p:nvSpPr>
          <p:spPr>
            <a:xfrm>
              <a:off x="6954045" y="4197351"/>
              <a:ext cx="96900" cy="350700"/>
            </a:xfrm>
            <a:custGeom>
              <a:avLst/>
              <a:gdLst/>
              <a:ahLst/>
              <a:cxnLst/>
              <a:rect l="0" t="0" r="0" b="0"/>
              <a:pathLst>
                <a:path w="120000" h="120000" extrusionOk="0">
                  <a:moveTo>
                    <a:pt x="0" y="0"/>
                  </a:moveTo>
                  <a:cubicBezTo>
                    <a:pt x="119555" y="32950"/>
                    <a:pt x="119555" y="86926"/>
                    <a:pt x="0" y="119877"/>
                  </a:cubicBezTo>
                </a:path>
              </a:pathLst>
            </a:custGeom>
            <a:noFill/>
            <a:ln w="9525" cap="flat" cmpd="sng">
              <a:solidFill>
                <a:schemeClr val="dk1">
                  <a:alpha val="57650"/>
                </a:schemeClr>
              </a:solidFill>
              <a:prstDash val="solid"/>
              <a:miter lim="8000"/>
              <a:headEnd type="none" w="med" len="med"/>
              <a:tailEnd type="none" w="med" len="med"/>
            </a:ln>
          </p:spPr>
          <p:txBody>
            <a:bodyPr lIns="162525" tIns="81225" rIns="162525" bIns="81225" anchor="t" anchorCtr="0">
              <a:noAutofit/>
            </a:bodyPr>
            <a:lstStyle/>
            <a:p>
              <a:pPr>
                <a:lnSpc>
                  <a:spcPct val="93000"/>
                </a:lnSpc>
                <a:buClr>
                  <a:srgbClr val="000000"/>
                </a:buClr>
              </a:pPr>
              <a:endParaRPr sz="3200" kern="0">
                <a:solidFill>
                  <a:srgbClr val="000000"/>
                </a:solidFill>
                <a:latin typeface="Helvetica Neue"/>
                <a:ea typeface="Helvetica Neue"/>
                <a:cs typeface="Helvetica Neue"/>
                <a:sym typeface="Helvetica Neue"/>
              </a:endParaRPr>
            </a:p>
          </p:txBody>
        </p:sp>
        <p:sp>
          <p:nvSpPr>
            <p:cNvPr id="285" name="Shape 1016"/>
            <p:cNvSpPr/>
            <p:nvPr/>
          </p:nvSpPr>
          <p:spPr>
            <a:xfrm>
              <a:off x="6507957" y="4197351"/>
              <a:ext cx="96900" cy="350700"/>
            </a:xfrm>
            <a:custGeom>
              <a:avLst/>
              <a:gdLst/>
              <a:ahLst/>
              <a:cxnLst/>
              <a:rect l="0" t="0" r="0" b="0"/>
              <a:pathLst>
                <a:path w="120000" h="120000" extrusionOk="0">
                  <a:moveTo>
                    <a:pt x="119553" y="119877"/>
                  </a:moveTo>
                  <a:cubicBezTo>
                    <a:pt x="0" y="86926"/>
                    <a:pt x="0" y="32950"/>
                    <a:pt x="119553" y="0"/>
                  </a:cubicBezTo>
                </a:path>
              </a:pathLst>
            </a:custGeom>
            <a:noFill/>
            <a:ln w="9525" cap="flat" cmpd="sng">
              <a:solidFill>
                <a:schemeClr val="dk1">
                  <a:alpha val="57650"/>
                </a:schemeClr>
              </a:solidFill>
              <a:prstDash val="solid"/>
              <a:miter lim="8000"/>
              <a:headEnd type="none" w="med" len="med"/>
              <a:tailEnd type="none" w="med" len="med"/>
            </a:ln>
          </p:spPr>
          <p:txBody>
            <a:bodyPr lIns="162525" tIns="81225" rIns="162525" bIns="81225" anchor="t" anchorCtr="0">
              <a:noAutofit/>
            </a:bodyPr>
            <a:lstStyle/>
            <a:p>
              <a:pPr>
                <a:lnSpc>
                  <a:spcPct val="93000"/>
                </a:lnSpc>
                <a:buClr>
                  <a:srgbClr val="000000"/>
                </a:buClr>
              </a:pPr>
              <a:endParaRPr sz="3200" kern="0">
                <a:solidFill>
                  <a:srgbClr val="000000"/>
                </a:solidFill>
                <a:latin typeface="Helvetica Neue"/>
                <a:ea typeface="Helvetica Neue"/>
                <a:cs typeface="Helvetica Neue"/>
                <a:sym typeface="Helvetica Neue"/>
              </a:endParaRPr>
            </a:p>
          </p:txBody>
        </p:sp>
        <p:sp>
          <p:nvSpPr>
            <p:cNvPr id="286" name="Shape 1017"/>
            <p:cNvSpPr/>
            <p:nvPr/>
          </p:nvSpPr>
          <p:spPr>
            <a:xfrm>
              <a:off x="7025482" y="4127501"/>
              <a:ext cx="136500" cy="490500"/>
            </a:xfrm>
            <a:custGeom>
              <a:avLst/>
              <a:gdLst/>
              <a:ahLst/>
              <a:cxnLst/>
              <a:rect l="0" t="0" r="0" b="0"/>
              <a:pathLst>
                <a:path w="120000" h="120000" extrusionOk="0">
                  <a:moveTo>
                    <a:pt x="0" y="0"/>
                  </a:moveTo>
                  <a:cubicBezTo>
                    <a:pt x="119682" y="33167"/>
                    <a:pt x="119682" y="86920"/>
                    <a:pt x="0" y="119912"/>
                  </a:cubicBezTo>
                </a:path>
              </a:pathLst>
            </a:custGeom>
            <a:noFill/>
            <a:ln w="9525" cap="flat" cmpd="sng">
              <a:solidFill>
                <a:schemeClr val="dk1">
                  <a:alpha val="57650"/>
                </a:schemeClr>
              </a:solidFill>
              <a:prstDash val="solid"/>
              <a:miter lim="8000"/>
              <a:headEnd type="none" w="med" len="med"/>
              <a:tailEnd type="none" w="med" len="med"/>
            </a:ln>
          </p:spPr>
          <p:txBody>
            <a:bodyPr lIns="162525" tIns="81225" rIns="162525" bIns="81225" anchor="t" anchorCtr="0">
              <a:noAutofit/>
            </a:bodyPr>
            <a:lstStyle/>
            <a:p>
              <a:pPr>
                <a:lnSpc>
                  <a:spcPct val="93000"/>
                </a:lnSpc>
                <a:buClr>
                  <a:srgbClr val="000000"/>
                </a:buClr>
              </a:pPr>
              <a:endParaRPr sz="3200" kern="0">
                <a:solidFill>
                  <a:srgbClr val="000000"/>
                </a:solidFill>
                <a:latin typeface="Helvetica Neue"/>
                <a:ea typeface="Helvetica Neue"/>
                <a:cs typeface="Helvetica Neue"/>
                <a:sym typeface="Helvetica Neue"/>
              </a:endParaRPr>
            </a:p>
          </p:txBody>
        </p:sp>
        <p:sp>
          <p:nvSpPr>
            <p:cNvPr id="287" name="Shape 1018"/>
            <p:cNvSpPr/>
            <p:nvPr/>
          </p:nvSpPr>
          <p:spPr>
            <a:xfrm>
              <a:off x="6396832" y="4127501"/>
              <a:ext cx="135000" cy="490500"/>
            </a:xfrm>
            <a:custGeom>
              <a:avLst/>
              <a:gdLst/>
              <a:ahLst/>
              <a:cxnLst/>
              <a:rect l="0" t="0" r="0" b="0"/>
              <a:pathLst>
                <a:path w="120000" h="120000" extrusionOk="0">
                  <a:moveTo>
                    <a:pt x="119681" y="119912"/>
                  </a:moveTo>
                  <a:cubicBezTo>
                    <a:pt x="0" y="86920"/>
                    <a:pt x="0" y="33167"/>
                    <a:pt x="119681" y="0"/>
                  </a:cubicBezTo>
                </a:path>
              </a:pathLst>
            </a:custGeom>
            <a:noFill/>
            <a:ln w="9525" cap="flat" cmpd="sng">
              <a:solidFill>
                <a:schemeClr val="dk1">
                  <a:alpha val="57650"/>
                </a:schemeClr>
              </a:solidFill>
              <a:prstDash val="solid"/>
              <a:miter lim="8000"/>
              <a:headEnd type="none" w="med" len="med"/>
              <a:tailEnd type="none" w="med" len="med"/>
            </a:ln>
          </p:spPr>
          <p:txBody>
            <a:bodyPr lIns="162525" tIns="81225" rIns="162525" bIns="81225" anchor="t" anchorCtr="0">
              <a:noAutofit/>
            </a:bodyPr>
            <a:lstStyle/>
            <a:p>
              <a:pPr>
                <a:lnSpc>
                  <a:spcPct val="93000"/>
                </a:lnSpc>
                <a:buClr>
                  <a:srgbClr val="000000"/>
                </a:buClr>
              </a:pPr>
              <a:endParaRPr sz="3200" kern="0">
                <a:solidFill>
                  <a:srgbClr val="000000"/>
                </a:solidFill>
                <a:latin typeface="Helvetica Neue"/>
                <a:ea typeface="Helvetica Neue"/>
                <a:cs typeface="Helvetica Neue"/>
                <a:sym typeface="Helvetica Neue"/>
              </a:endParaRPr>
            </a:p>
          </p:txBody>
        </p:sp>
      </p:grpSp>
      <p:sp>
        <p:nvSpPr>
          <p:cNvPr id="288" name="Shape 1019"/>
          <p:cNvSpPr/>
          <p:nvPr/>
        </p:nvSpPr>
        <p:spPr>
          <a:xfrm>
            <a:off x="9509149" y="1846519"/>
            <a:ext cx="372300" cy="303900"/>
          </a:xfrm>
          <a:custGeom>
            <a:avLst/>
            <a:gdLst/>
            <a:ahLst/>
            <a:cxnLst/>
            <a:rect l="0" t="0" r="0" b="0"/>
            <a:pathLst>
              <a:path w="120000" h="120000" extrusionOk="0">
                <a:moveTo>
                  <a:pt x="112659" y="53229"/>
                </a:moveTo>
                <a:cubicBezTo>
                  <a:pt x="112553" y="55718"/>
                  <a:pt x="110208" y="56315"/>
                  <a:pt x="110208" y="56315"/>
                </a:cubicBezTo>
                <a:cubicBezTo>
                  <a:pt x="110208" y="56315"/>
                  <a:pt x="95209" y="59064"/>
                  <a:pt x="92319" y="59322"/>
                </a:cubicBezTo>
                <a:cubicBezTo>
                  <a:pt x="89428" y="59581"/>
                  <a:pt x="89580" y="56634"/>
                  <a:pt x="89580" y="56634"/>
                </a:cubicBezTo>
                <a:lnTo>
                  <a:pt x="90336" y="44248"/>
                </a:lnTo>
                <a:cubicBezTo>
                  <a:pt x="90336" y="44248"/>
                  <a:pt x="107922" y="43531"/>
                  <a:pt x="110208" y="43451"/>
                </a:cubicBezTo>
                <a:cubicBezTo>
                  <a:pt x="112508" y="43391"/>
                  <a:pt x="112659" y="45821"/>
                  <a:pt x="112659" y="45821"/>
                </a:cubicBezTo>
                <a:cubicBezTo>
                  <a:pt x="112659" y="45821"/>
                  <a:pt x="112765" y="50740"/>
                  <a:pt x="112659" y="53229"/>
                </a:cubicBezTo>
                <a:close/>
                <a:moveTo>
                  <a:pt x="112190" y="71430"/>
                </a:moveTo>
                <a:cubicBezTo>
                  <a:pt x="111509" y="75034"/>
                  <a:pt x="108785" y="75174"/>
                  <a:pt x="108785" y="75174"/>
                </a:cubicBezTo>
                <a:cubicBezTo>
                  <a:pt x="108785" y="75174"/>
                  <a:pt x="91365" y="77046"/>
                  <a:pt x="91517" y="75512"/>
                </a:cubicBezTo>
                <a:cubicBezTo>
                  <a:pt x="91638" y="72724"/>
                  <a:pt x="94241" y="71689"/>
                  <a:pt x="94665" y="71530"/>
                </a:cubicBezTo>
                <a:cubicBezTo>
                  <a:pt x="95073" y="71390"/>
                  <a:pt x="111888" y="68443"/>
                  <a:pt x="111888" y="68443"/>
                </a:cubicBezTo>
                <a:cubicBezTo>
                  <a:pt x="111888" y="68443"/>
                  <a:pt x="112856" y="67846"/>
                  <a:pt x="112190" y="71430"/>
                </a:cubicBezTo>
                <a:close/>
                <a:moveTo>
                  <a:pt x="104260" y="97855"/>
                </a:moveTo>
                <a:lnTo>
                  <a:pt x="15724" y="97855"/>
                </a:lnTo>
                <a:cubicBezTo>
                  <a:pt x="15724" y="97855"/>
                  <a:pt x="10881" y="98533"/>
                  <a:pt x="13787" y="90866"/>
                </a:cubicBezTo>
                <a:cubicBezTo>
                  <a:pt x="16708" y="83199"/>
                  <a:pt x="24396" y="83597"/>
                  <a:pt x="24396" y="83597"/>
                </a:cubicBezTo>
                <a:lnTo>
                  <a:pt x="95603" y="83597"/>
                </a:lnTo>
                <a:cubicBezTo>
                  <a:pt x="95603" y="83597"/>
                  <a:pt x="103291" y="83199"/>
                  <a:pt x="106212" y="90866"/>
                </a:cubicBezTo>
                <a:cubicBezTo>
                  <a:pt x="109118" y="98533"/>
                  <a:pt x="104260" y="97855"/>
                  <a:pt x="104260" y="97855"/>
                </a:cubicBezTo>
                <a:close/>
                <a:moveTo>
                  <a:pt x="7809" y="71430"/>
                </a:moveTo>
                <a:cubicBezTo>
                  <a:pt x="7128" y="67846"/>
                  <a:pt x="8111" y="68443"/>
                  <a:pt x="8111" y="68443"/>
                </a:cubicBezTo>
                <a:cubicBezTo>
                  <a:pt x="8111" y="68443"/>
                  <a:pt x="24926" y="71390"/>
                  <a:pt x="25334" y="71530"/>
                </a:cubicBezTo>
                <a:cubicBezTo>
                  <a:pt x="25743" y="71689"/>
                  <a:pt x="28361" y="72724"/>
                  <a:pt x="28482" y="75512"/>
                </a:cubicBezTo>
                <a:cubicBezTo>
                  <a:pt x="28634" y="77046"/>
                  <a:pt x="11214" y="75174"/>
                  <a:pt x="11214" y="75174"/>
                </a:cubicBezTo>
                <a:cubicBezTo>
                  <a:pt x="11214" y="75174"/>
                  <a:pt x="8475" y="75034"/>
                  <a:pt x="7809" y="71430"/>
                </a:cubicBezTo>
                <a:close/>
                <a:moveTo>
                  <a:pt x="7325" y="45821"/>
                </a:moveTo>
                <a:cubicBezTo>
                  <a:pt x="7325" y="45821"/>
                  <a:pt x="7476" y="43391"/>
                  <a:pt x="9761" y="43451"/>
                </a:cubicBezTo>
                <a:cubicBezTo>
                  <a:pt x="12062" y="43531"/>
                  <a:pt x="29648" y="44248"/>
                  <a:pt x="29648" y="44248"/>
                </a:cubicBezTo>
                <a:lnTo>
                  <a:pt x="30389" y="56634"/>
                </a:lnTo>
                <a:cubicBezTo>
                  <a:pt x="30389" y="56634"/>
                  <a:pt x="30541" y="59581"/>
                  <a:pt x="27650" y="59322"/>
                </a:cubicBezTo>
                <a:cubicBezTo>
                  <a:pt x="24759" y="59064"/>
                  <a:pt x="9761" y="56315"/>
                  <a:pt x="9761" y="56315"/>
                </a:cubicBezTo>
                <a:cubicBezTo>
                  <a:pt x="9761" y="56315"/>
                  <a:pt x="7415" y="55718"/>
                  <a:pt x="7325" y="53229"/>
                </a:cubicBezTo>
                <a:cubicBezTo>
                  <a:pt x="7234" y="50740"/>
                  <a:pt x="7325" y="45821"/>
                  <a:pt x="7325" y="45821"/>
                </a:cubicBezTo>
                <a:close/>
                <a:moveTo>
                  <a:pt x="39424" y="48708"/>
                </a:moveTo>
                <a:cubicBezTo>
                  <a:pt x="39424" y="50740"/>
                  <a:pt x="39424" y="61891"/>
                  <a:pt x="39424" y="61891"/>
                </a:cubicBezTo>
                <a:cubicBezTo>
                  <a:pt x="39424" y="61891"/>
                  <a:pt x="39364" y="64301"/>
                  <a:pt x="37805" y="64301"/>
                </a:cubicBezTo>
                <a:cubicBezTo>
                  <a:pt x="36852" y="64301"/>
                  <a:pt x="35701" y="64301"/>
                  <a:pt x="34763" y="64301"/>
                </a:cubicBezTo>
                <a:cubicBezTo>
                  <a:pt x="33189" y="64301"/>
                  <a:pt x="33144" y="61891"/>
                  <a:pt x="33144" y="61891"/>
                </a:cubicBezTo>
                <a:cubicBezTo>
                  <a:pt x="33144" y="61891"/>
                  <a:pt x="33144" y="50740"/>
                  <a:pt x="33144" y="48708"/>
                </a:cubicBezTo>
                <a:cubicBezTo>
                  <a:pt x="33144" y="46677"/>
                  <a:pt x="34445" y="46936"/>
                  <a:pt x="34445" y="46936"/>
                </a:cubicBezTo>
                <a:lnTo>
                  <a:pt x="38123" y="46936"/>
                </a:lnTo>
                <a:cubicBezTo>
                  <a:pt x="38123" y="46936"/>
                  <a:pt x="39424" y="46677"/>
                  <a:pt x="39424" y="48708"/>
                </a:cubicBezTo>
                <a:close/>
                <a:moveTo>
                  <a:pt x="47385" y="48708"/>
                </a:moveTo>
                <a:cubicBezTo>
                  <a:pt x="47385" y="50740"/>
                  <a:pt x="47385" y="61891"/>
                  <a:pt x="47385" y="61891"/>
                </a:cubicBezTo>
                <a:cubicBezTo>
                  <a:pt x="47385" y="61891"/>
                  <a:pt x="47325" y="64301"/>
                  <a:pt x="45766" y="64301"/>
                </a:cubicBezTo>
                <a:cubicBezTo>
                  <a:pt x="44812" y="64301"/>
                  <a:pt x="43662" y="64301"/>
                  <a:pt x="42724" y="64301"/>
                </a:cubicBezTo>
                <a:cubicBezTo>
                  <a:pt x="41165" y="64301"/>
                  <a:pt x="41119" y="61891"/>
                  <a:pt x="41119" y="61891"/>
                </a:cubicBezTo>
                <a:cubicBezTo>
                  <a:pt x="41119" y="61891"/>
                  <a:pt x="41119" y="50740"/>
                  <a:pt x="41119" y="48708"/>
                </a:cubicBezTo>
                <a:cubicBezTo>
                  <a:pt x="41119" y="46677"/>
                  <a:pt x="42406" y="46936"/>
                  <a:pt x="42406" y="46936"/>
                </a:cubicBezTo>
                <a:lnTo>
                  <a:pt x="46083" y="46936"/>
                </a:lnTo>
                <a:cubicBezTo>
                  <a:pt x="46083" y="46936"/>
                  <a:pt x="47385" y="46677"/>
                  <a:pt x="47385" y="48708"/>
                </a:cubicBezTo>
                <a:close/>
                <a:moveTo>
                  <a:pt x="55497" y="48708"/>
                </a:moveTo>
                <a:cubicBezTo>
                  <a:pt x="55497" y="50740"/>
                  <a:pt x="55497" y="61891"/>
                  <a:pt x="55497" y="61891"/>
                </a:cubicBezTo>
                <a:cubicBezTo>
                  <a:pt x="55497" y="61891"/>
                  <a:pt x="55452" y="64301"/>
                  <a:pt x="53893" y="64301"/>
                </a:cubicBezTo>
                <a:cubicBezTo>
                  <a:pt x="52939" y="64301"/>
                  <a:pt x="51789" y="64301"/>
                  <a:pt x="50851" y="64301"/>
                </a:cubicBezTo>
                <a:cubicBezTo>
                  <a:pt x="49277" y="64301"/>
                  <a:pt x="49231" y="61891"/>
                  <a:pt x="49231" y="61891"/>
                </a:cubicBezTo>
                <a:cubicBezTo>
                  <a:pt x="49231" y="61891"/>
                  <a:pt x="49231" y="50740"/>
                  <a:pt x="49231" y="48708"/>
                </a:cubicBezTo>
                <a:cubicBezTo>
                  <a:pt x="49231" y="46677"/>
                  <a:pt x="50533" y="46936"/>
                  <a:pt x="50533" y="46936"/>
                </a:cubicBezTo>
                <a:lnTo>
                  <a:pt x="54211" y="46936"/>
                </a:lnTo>
                <a:cubicBezTo>
                  <a:pt x="54211" y="46936"/>
                  <a:pt x="55497" y="46677"/>
                  <a:pt x="55497" y="48708"/>
                </a:cubicBezTo>
                <a:close/>
                <a:moveTo>
                  <a:pt x="62973" y="48708"/>
                </a:moveTo>
                <a:cubicBezTo>
                  <a:pt x="62973" y="50740"/>
                  <a:pt x="62973" y="61891"/>
                  <a:pt x="62973" y="61891"/>
                </a:cubicBezTo>
                <a:cubicBezTo>
                  <a:pt x="62973" y="61891"/>
                  <a:pt x="62928" y="64301"/>
                  <a:pt x="61354" y="64301"/>
                </a:cubicBezTo>
                <a:cubicBezTo>
                  <a:pt x="60688" y="64301"/>
                  <a:pt x="59296" y="64301"/>
                  <a:pt x="58615" y="64301"/>
                </a:cubicBezTo>
                <a:cubicBezTo>
                  <a:pt x="57041" y="64301"/>
                  <a:pt x="56995" y="61891"/>
                  <a:pt x="56995" y="61891"/>
                </a:cubicBezTo>
                <a:cubicBezTo>
                  <a:pt x="56995" y="61891"/>
                  <a:pt x="56995" y="50740"/>
                  <a:pt x="56995" y="48708"/>
                </a:cubicBezTo>
                <a:cubicBezTo>
                  <a:pt x="56995" y="46677"/>
                  <a:pt x="58297" y="46936"/>
                  <a:pt x="58297" y="46936"/>
                </a:cubicBezTo>
                <a:lnTo>
                  <a:pt x="61687" y="46936"/>
                </a:lnTo>
                <a:cubicBezTo>
                  <a:pt x="61687" y="46936"/>
                  <a:pt x="62973" y="46677"/>
                  <a:pt x="62973" y="48708"/>
                </a:cubicBezTo>
                <a:close/>
                <a:moveTo>
                  <a:pt x="70752" y="48708"/>
                </a:moveTo>
                <a:cubicBezTo>
                  <a:pt x="70752" y="50740"/>
                  <a:pt x="70752" y="61891"/>
                  <a:pt x="70752" y="61891"/>
                </a:cubicBezTo>
                <a:cubicBezTo>
                  <a:pt x="70752" y="61891"/>
                  <a:pt x="70707" y="64301"/>
                  <a:pt x="69133" y="64301"/>
                </a:cubicBezTo>
                <a:cubicBezTo>
                  <a:pt x="68195" y="64301"/>
                  <a:pt x="67045" y="64301"/>
                  <a:pt x="66091" y="64301"/>
                </a:cubicBezTo>
                <a:cubicBezTo>
                  <a:pt x="64532" y="64301"/>
                  <a:pt x="64472" y="61891"/>
                  <a:pt x="64472" y="61891"/>
                </a:cubicBezTo>
                <a:cubicBezTo>
                  <a:pt x="64472" y="61891"/>
                  <a:pt x="64472" y="50740"/>
                  <a:pt x="64472" y="48708"/>
                </a:cubicBezTo>
                <a:cubicBezTo>
                  <a:pt x="64472" y="46677"/>
                  <a:pt x="65773" y="46936"/>
                  <a:pt x="65773" y="46936"/>
                </a:cubicBezTo>
                <a:lnTo>
                  <a:pt x="69451" y="46936"/>
                </a:lnTo>
                <a:cubicBezTo>
                  <a:pt x="69451" y="46936"/>
                  <a:pt x="70752" y="46677"/>
                  <a:pt x="70752" y="48708"/>
                </a:cubicBezTo>
                <a:close/>
                <a:moveTo>
                  <a:pt x="78864" y="48708"/>
                </a:moveTo>
                <a:cubicBezTo>
                  <a:pt x="78864" y="50740"/>
                  <a:pt x="78864" y="61891"/>
                  <a:pt x="78864" y="61891"/>
                </a:cubicBezTo>
                <a:cubicBezTo>
                  <a:pt x="78864" y="61891"/>
                  <a:pt x="78819" y="64301"/>
                  <a:pt x="77245" y="64301"/>
                </a:cubicBezTo>
                <a:cubicBezTo>
                  <a:pt x="76307" y="64301"/>
                  <a:pt x="75157" y="64301"/>
                  <a:pt x="74218" y="64301"/>
                </a:cubicBezTo>
                <a:cubicBezTo>
                  <a:pt x="72644" y="64301"/>
                  <a:pt x="72599" y="61891"/>
                  <a:pt x="72599" y="61891"/>
                </a:cubicBezTo>
                <a:cubicBezTo>
                  <a:pt x="72599" y="61891"/>
                  <a:pt x="72599" y="50740"/>
                  <a:pt x="72599" y="48708"/>
                </a:cubicBezTo>
                <a:cubicBezTo>
                  <a:pt x="72599" y="46677"/>
                  <a:pt x="73885" y="46936"/>
                  <a:pt x="73885" y="46936"/>
                </a:cubicBezTo>
                <a:lnTo>
                  <a:pt x="77578" y="46936"/>
                </a:lnTo>
                <a:cubicBezTo>
                  <a:pt x="77578" y="46936"/>
                  <a:pt x="78864" y="46677"/>
                  <a:pt x="78864" y="48708"/>
                </a:cubicBezTo>
                <a:close/>
                <a:moveTo>
                  <a:pt x="86840" y="48708"/>
                </a:moveTo>
                <a:cubicBezTo>
                  <a:pt x="86840" y="50740"/>
                  <a:pt x="86840" y="61891"/>
                  <a:pt x="86840" y="61891"/>
                </a:cubicBezTo>
                <a:cubicBezTo>
                  <a:pt x="86840" y="61891"/>
                  <a:pt x="86795" y="64301"/>
                  <a:pt x="85221" y="64301"/>
                </a:cubicBezTo>
                <a:cubicBezTo>
                  <a:pt x="84283" y="64301"/>
                  <a:pt x="83132" y="64301"/>
                  <a:pt x="82194" y="64301"/>
                </a:cubicBezTo>
                <a:cubicBezTo>
                  <a:pt x="80620" y="64301"/>
                  <a:pt x="80575" y="61891"/>
                  <a:pt x="80575" y="61891"/>
                </a:cubicBezTo>
                <a:cubicBezTo>
                  <a:pt x="80575" y="61891"/>
                  <a:pt x="80575" y="50740"/>
                  <a:pt x="80575" y="48708"/>
                </a:cubicBezTo>
                <a:cubicBezTo>
                  <a:pt x="80575" y="46677"/>
                  <a:pt x="81861" y="46936"/>
                  <a:pt x="81861" y="46936"/>
                </a:cubicBezTo>
                <a:lnTo>
                  <a:pt x="85554" y="46936"/>
                </a:lnTo>
                <a:cubicBezTo>
                  <a:pt x="85554" y="46936"/>
                  <a:pt x="86840" y="46677"/>
                  <a:pt x="86840" y="48708"/>
                </a:cubicBezTo>
                <a:close/>
                <a:moveTo>
                  <a:pt x="28164" y="5715"/>
                </a:moveTo>
                <a:cubicBezTo>
                  <a:pt x="30071" y="5217"/>
                  <a:pt x="52137" y="3445"/>
                  <a:pt x="60143" y="3445"/>
                </a:cubicBezTo>
                <a:cubicBezTo>
                  <a:pt x="63246" y="3445"/>
                  <a:pt x="89912" y="5217"/>
                  <a:pt x="91835" y="5715"/>
                </a:cubicBezTo>
                <a:cubicBezTo>
                  <a:pt x="93863" y="6252"/>
                  <a:pt x="100401" y="28536"/>
                  <a:pt x="100401" y="28536"/>
                </a:cubicBezTo>
                <a:lnTo>
                  <a:pt x="19583" y="28536"/>
                </a:lnTo>
                <a:cubicBezTo>
                  <a:pt x="19583" y="28536"/>
                  <a:pt x="26121" y="6252"/>
                  <a:pt x="28164" y="5715"/>
                </a:cubicBezTo>
                <a:close/>
                <a:moveTo>
                  <a:pt x="116216" y="48529"/>
                </a:moveTo>
                <a:cubicBezTo>
                  <a:pt x="114657" y="43750"/>
                  <a:pt x="105259" y="32041"/>
                  <a:pt x="105259" y="32041"/>
                </a:cubicBezTo>
                <a:cubicBezTo>
                  <a:pt x="105259" y="32041"/>
                  <a:pt x="112251" y="31543"/>
                  <a:pt x="113704" y="31224"/>
                </a:cubicBezTo>
                <a:cubicBezTo>
                  <a:pt x="115172" y="30886"/>
                  <a:pt x="114914" y="25549"/>
                  <a:pt x="114612" y="22960"/>
                </a:cubicBezTo>
                <a:cubicBezTo>
                  <a:pt x="114309" y="20371"/>
                  <a:pt x="111888" y="19873"/>
                  <a:pt x="111888" y="19873"/>
                </a:cubicBezTo>
                <a:cubicBezTo>
                  <a:pt x="111888" y="19873"/>
                  <a:pt x="108770" y="19196"/>
                  <a:pt x="106954" y="19117"/>
                </a:cubicBezTo>
                <a:cubicBezTo>
                  <a:pt x="105122" y="19057"/>
                  <a:pt x="105213" y="21626"/>
                  <a:pt x="105213" y="21626"/>
                </a:cubicBezTo>
                <a:lnTo>
                  <a:pt x="105516" y="27819"/>
                </a:lnTo>
                <a:lnTo>
                  <a:pt x="103503" y="27819"/>
                </a:lnTo>
                <a:cubicBezTo>
                  <a:pt x="103503" y="27819"/>
                  <a:pt x="94922" y="3684"/>
                  <a:pt x="91184" y="2628"/>
                </a:cubicBezTo>
                <a:cubicBezTo>
                  <a:pt x="87688" y="1652"/>
                  <a:pt x="67680" y="0"/>
                  <a:pt x="59825" y="0"/>
                </a:cubicBezTo>
                <a:cubicBezTo>
                  <a:pt x="52046" y="0"/>
                  <a:pt x="32281" y="1652"/>
                  <a:pt x="28785" y="2628"/>
                </a:cubicBezTo>
                <a:cubicBezTo>
                  <a:pt x="25047" y="3684"/>
                  <a:pt x="16481" y="27819"/>
                  <a:pt x="16481" y="27819"/>
                </a:cubicBezTo>
                <a:lnTo>
                  <a:pt x="14468" y="27819"/>
                </a:lnTo>
                <a:lnTo>
                  <a:pt x="14771" y="21626"/>
                </a:lnTo>
                <a:cubicBezTo>
                  <a:pt x="14771" y="21626"/>
                  <a:pt x="14846" y="19057"/>
                  <a:pt x="13030" y="19117"/>
                </a:cubicBezTo>
                <a:cubicBezTo>
                  <a:pt x="11214" y="19196"/>
                  <a:pt x="8096" y="19873"/>
                  <a:pt x="8096" y="19873"/>
                </a:cubicBezTo>
                <a:cubicBezTo>
                  <a:pt x="8096" y="19873"/>
                  <a:pt x="5675" y="20371"/>
                  <a:pt x="5372" y="22960"/>
                </a:cubicBezTo>
                <a:cubicBezTo>
                  <a:pt x="5069" y="25549"/>
                  <a:pt x="4812" y="30886"/>
                  <a:pt x="6280" y="31224"/>
                </a:cubicBezTo>
                <a:cubicBezTo>
                  <a:pt x="7733" y="31543"/>
                  <a:pt x="14710" y="32041"/>
                  <a:pt x="14710" y="32041"/>
                </a:cubicBezTo>
                <a:cubicBezTo>
                  <a:pt x="14710" y="32041"/>
                  <a:pt x="5327" y="43750"/>
                  <a:pt x="3768" y="48529"/>
                </a:cubicBezTo>
                <a:cubicBezTo>
                  <a:pt x="2224" y="53289"/>
                  <a:pt x="0" y="94789"/>
                  <a:pt x="605" y="104726"/>
                </a:cubicBezTo>
                <a:cubicBezTo>
                  <a:pt x="1210" y="114663"/>
                  <a:pt x="2270" y="119980"/>
                  <a:pt x="6659" y="119980"/>
                </a:cubicBezTo>
                <a:cubicBezTo>
                  <a:pt x="11032" y="119980"/>
                  <a:pt x="17525" y="119980"/>
                  <a:pt x="17525" y="119980"/>
                </a:cubicBezTo>
                <a:cubicBezTo>
                  <a:pt x="17525" y="119980"/>
                  <a:pt x="21399" y="118805"/>
                  <a:pt x="21399" y="111516"/>
                </a:cubicBezTo>
                <a:cubicBezTo>
                  <a:pt x="21399" y="109346"/>
                  <a:pt x="21399" y="107812"/>
                  <a:pt x="21399" y="106757"/>
                </a:cubicBezTo>
                <a:lnTo>
                  <a:pt x="31403" y="107653"/>
                </a:lnTo>
                <a:lnTo>
                  <a:pt x="34279" y="105542"/>
                </a:lnTo>
                <a:lnTo>
                  <a:pt x="85690" y="105542"/>
                </a:lnTo>
                <a:lnTo>
                  <a:pt x="88566" y="107653"/>
                </a:lnTo>
                <a:lnTo>
                  <a:pt x="98584" y="106757"/>
                </a:lnTo>
                <a:cubicBezTo>
                  <a:pt x="98584" y="107812"/>
                  <a:pt x="98584" y="109346"/>
                  <a:pt x="98584" y="111516"/>
                </a:cubicBezTo>
                <a:cubicBezTo>
                  <a:pt x="98584" y="118805"/>
                  <a:pt x="102459" y="119980"/>
                  <a:pt x="102459" y="119980"/>
                </a:cubicBezTo>
                <a:cubicBezTo>
                  <a:pt x="102459" y="119980"/>
                  <a:pt x="108936" y="119980"/>
                  <a:pt x="113310" y="119980"/>
                </a:cubicBezTo>
                <a:cubicBezTo>
                  <a:pt x="117699" y="119980"/>
                  <a:pt x="118758" y="114663"/>
                  <a:pt x="119364" y="104726"/>
                </a:cubicBezTo>
                <a:cubicBezTo>
                  <a:pt x="119984" y="94809"/>
                  <a:pt x="117760" y="53308"/>
                  <a:pt x="116216" y="48529"/>
                </a:cubicBezTo>
                <a:close/>
              </a:path>
            </a:pathLst>
          </a:custGeom>
          <a:solidFill>
            <a:srgbClr val="FFFFFF"/>
          </a:solidFill>
          <a:ln w="9525" cap="flat" cmpd="sng">
            <a:solidFill>
              <a:schemeClr val="dk1">
                <a:alpha val="57650"/>
              </a:schemeClr>
            </a:solidFill>
            <a:prstDash val="solid"/>
            <a:round/>
            <a:headEnd type="none" w="med" len="med"/>
            <a:tailEnd type="none" w="med" len="med"/>
          </a:ln>
        </p:spPr>
        <p:txBody>
          <a:bodyPr lIns="162525" tIns="81225" rIns="162525" bIns="81225" anchor="ctr" anchorCtr="0">
            <a:noAutofit/>
          </a:bodyPr>
          <a:lstStyle/>
          <a:p>
            <a:pPr>
              <a:lnSpc>
                <a:spcPct val="93000"/>
              </a:lnSpc>
              <a:buClr>
                <a:srgbClr val="000000"/>
              </a:buClr>
            </a:pPr>
            <a:endParaRPr sz="3200" kern="0">
              <a:solidFill>
                <a:srgbClr val="000000"/>
              </a:solidFill>
              <a:latin typeface="Helvetica Neue"/>
              <a:ea typeface="Helvetica Neue"/>
              <a:cs typeface="Helvetica Neue"/>
              <a:sym typeface="Helvetica Neue"/>
            </a:endParaRPr>
          </a:p>
        </p:txBody>
      </p:sp>
      <p:sp>
        <p:nvSpPr>
          <p:cNvPr id="289" name="Shape 1020"/>
          <p:cNvSpPr/>
          <p:nvPr/>
        </p:nvSpPr>
        <p:spPr>
          <a:xfrm>
            <a:off x="9335528" y="1673361"/>
            <a:ext cx="1207200" cy="644100"/>
          </a:xfrm>
          <a:prstGeom prst="snip1Rect">
            <a:avLst>
              <a:gd name="adj" fmla="val 16667"/>
            </a:avLst>
          </a:prstGeom>
          <a:solidFill>
            <a:srgbClr val="293FD1">
              <a:alpha val="40780"/>
            </a:srgbClr>
          </a:solidFill>
          <a:ln>
            <a:noFill/>
          </a:ln>
        </p:spPr>
        <p:txBody>
          <a:bodyPr lIns="0" tIns="0" rIns="0" bIns="0" anchor="ctr" anchorCtr="0">
            <a:noAutofit/>
          </a:bodyPr>
          <a:lstStyle/>
          <a:p>
            <a:pPr algn="ctr">
              <a:buClr>
                <a:srgbClr val="000000"/>
              </a:buClr>
            </a:pPr>
            <a:endParaRPr sz="1300" kern="0">
              <a:solidFill>
                <a:srgbClr val="FFFFFF"/>
              </a:solidFill>
              <a:latin typeface="Helvetica Neue"/>
              <a:ea typeface="Helvetica Neue"/>
              <a:cs typeface="Helvetica Neue"/>
              <a:sym typeface="Helvetica Neue"/>
            </a:endParaRPr>
          </a:p>
        </p:txBody>
      </p:sp>
      <p:grpSp>
        <p:nvGrpSpPr>
          <p:cNvPr id="290" name="Shape 1021"/>
          <p:cNvGrpSpPr/>
          <p:nvPr/>
        </p:nvGrpSpPr>
        <p:grpSpPr>
          <a:xfrm>
            <a:off x="597687" y="1418850"/>
            <a:ext cx="617551" cy="619225"/>
            <a:chOff x="11085513" y="677862"/>
            <a:chExt cx="617550" cy="619225"/>
          </a:xfrm>
        </p:grpSpPr>
        <p:sp>
          <p:nvSpPr>
            <p:cNvPr id="291" name="Shape 1022"/>
            <p:cNvSpPr/>
            <p:nvPr/>
          </p:nvSpPr>
          <p:spPr>
            <a:xfrm>
              <a:off x="11218863" y="677862"/>
              <a:ext cx="484200" cy="619200"/>
            </a:xfrm>
            <a:custGeom>
              <a:avLst/>
              <a:gdLst/>
              <a:ahLst/>
              <a:cxnLst/>
              <a:rect l="0" t="0" r="0" b="0"/>
              <a:pathLst>
                <a:path w="120000" h="120000" extrusionOk="0">
                  <a:moveTo>
                    <a:pt x="111822" y="120000"/>
                  </a:moveTo>
                  <a:cubicBezTo>
                    <a:pt x="8177" y="120000"/>
                    <a:pt x="8177" y="120000"/>
                    <a:pt x="8177" y="120000"/>
                  </a:cubicBezTo>
                  <a:cubicBezTo>
                    <a:pt x="7066" y="120000"/>
                    <a:pt x="6177" y="119268"/>
                    <a:pt x="6177" y="118398"/>
                  </a:cubicBezTo>
                  <a:cubicBezTo>
                    <a:pt x="6177" y="117527"/>
                    <a:pt x="7066" y="116796"/>
                    <a:pt x="8177" y="116796"/>
                  </a:cubicBezTo>
                  <a:cubicBezTo>
                    <a:pt x="111822" y="116796"/>
                    <a:pt x="111822" y="116796"/>
                    <a:pt x="111822" y="116796"/>
                  </a:cubicBezTo>
                  <a:cubicBezTo>
                    <a:pt x="114088" y="116796"/>
                    <a:pt x="115911" y="115368"/>
                    <a:pt x="115911" y="113557"/>
                  </a:cubicBezTo>
                  <a:cubicBezTo>
                    <a:pt x="115911" y="6442"/>
                    <a:pt x="115911" y="6442"/>
                    <a:pt x="115911" y="6442"/>
                  </a:cubicBezTo>
                  <a:cubicBezTo>
                    <a:pt x="115911" y="4631"/>
                    <a:pt x="114088" y="3203"/>
                    <a:pt x="111822" y="3203"/>
                  </a:cubicBezTo>
                  <a:cubicBezTo>
                    <a:pt x="8177" y="3203"/>
                    <a:pt x="8177" y="3203"/>
                    <a:pt x="8177" y="3203"/>
                  </a:cubicBezTo>
                  <a:cubicBezTo>
                    <a:pt x="5911" y="3203"/>
                    <a:pt x="4088" y="4631"/>
                    <a:pt x="4088" y="6442"/>
                  </a:cubicBezTo>
                  <a:cubicBezTo>
                    <a:pt x="4088" y="28067"/>
                    <a:pt x="4088" y="28067"/>
                    <a:pt x="4088" y="28067"/>
                  </a:cubicBezTo>
                  <a:cubicBezTo>
                    <a:pt x="4088" y="28972"/>
                    <a:pt x="3155" y="29669"/>
                    <a:pt x="2044" y="29669"/>
                  </a:cubicBezTo>
                  <a:cubicBezTo>
                    <a:pt x="933" y="29669"/>
                    <a:pt x="0" y="28972"/>
                    <a:pt x="0" y="28067"/>
                  </a:cubicBezTo>
                  <a:cubicBezTo>
                    <a:pt x="0" y="6442"/>
                    <a:pt x="0" y="6442"/>
                    <a:pt x="0" y="6442"/>
                  </a:cubicBezTo>
                  <a:cubicBezTo>
                    <a:pt x="0" y="2890"/>
                    <a:pt x="3688" y="0"/>
                    <a:pt x="8177" y="0"/>
                  </a:cubicBezTo>
                  <a:cubicBezTo>
                    <a:pt x="111822" y="0"/>
                    <a:pt x="111822" y="0"/>
                    <a:pt x="111822" y="0"/>
                  </a:cubicBezTo>
                  <a:cubicBezTo>
                    <a:pt x="116311" y="0"/>
                    <a:pt x="120000" y="2890"/>
                    <a:pt x="120000" y="6442"/>
                  </a:cubicBezTo>
                  <a:cubicBezTo>
                    <a:pt x="120000" y="113557"/>
                    <a:pt x="120000" y="113557"/>
                    <a:pt x="120000" y="113557"/>
                  </a:cubicBezTo>
                  <a:cubicBezTo>
                    <a:pt x="120000" y="117109"/>
                    <a:pt x="116311" y="120000"/>
                    <a:pt x="111822" y="120000"/>
                  </a:cubicBezTo>
                </a:path>
              </a:pathLst>
            </a:custGeom>
            <a:solidFill>
              <a:srgbClr val="FFFFFF"/>
            </a:solidFill>
            <a:ln>
              <a:noFill/>
            </a:ln>
          </p:spPr>
          <p:txBody>
            <a:bodyPr lIns="91425" tIns="45700" rIns="91425" bIns="45700" anchor="t" anchorCtr="0">
              <a:noAutofit/>
            </a:bodyPr>
            <a:lstStyle/>
            <a:p>
              <a:pPr>
                <a:buClr>
                  <a:srgbClr val="000000"/>
                </a:buClr>
              </a:pPr>
              <a:endParaRPr sz="1300" kern="0">
                <a:solidFill>
                  <a:srgbClr val="44546A"/>
                </a:solidFill>
                <a:latin typeface="Helvetica Neue Light"/>
                <a:ea typeface="Helvetica Neue Light"/>
                <a:cs typeface="Helvetica Neue Light"/>
                <a:sym typeface="Helvetica Neue Light"/>
              </a:endParaRPr>
            </a:p>
          </p:txBody>
        </p:sp>
        <p:sp>
          <p:nvSpPr>
            <p:cNvPr id="292" name="Shape 1023"/>
            <p:cNvSpPr/>
            <p:nvPr/>
          </p:nvSpPr>
          <p:spPr>
            <a:xfrm>
              <a:off x="11085513" y="814387"/>
              <a:ext cx="284100" cy="482700"/>
            </a:xfrm>
            <a:custGeom>
              <a:avLst/>
              <a:gdLst/>
              <a:ahLst/>
              <a:cxnLst/>
              <a:rect l="0" t="0" r="0" b="0"/>
              <a:pathLst>
                <a:path w="120000" h="120000" extrusionOk="0">
                  <a:moveTo>
                    <a:pt x="14015" y="4067"/>
                  </a:moveTo>
                  <a:cubicBezTo>
                    <a:pt x="10075" y="4067"/>
                    <a:pt x="6969" y="5944"/>
                    <a:pt x="6969" y="8223"/>
                  </a:cubicBezTo>
                  <a:cubicBezTo>
                    <a:pt x="6969" y="111731"/>
                    <a:pt x="6969" y="111731"/>
                    <a:pt x="6969" y="111731"/>
                  </a:cubicBezTo>
                  <a:cubicBezTo>
                    <a:pt x="6969" y="114055"/>
                    <a:pt x="10075" y="115888"/>
                    <a:pt x="14015" y="115888"/>
                  </a:cubicBezTo>
                  <a:cubicBezTo>
                    <a:pt x="105984" y="115888"/>
                    <a:pt x="105984" y="115888"/>
                    <a:pt x="105984" y="115888"/>
                  </a:cubicBezTo>
                  <a:cubicBezTo>
                    <a:pt x="109848" y="115888"/>
                    <a:pt x="113030" y="114055"/>
                    <a:pt x="113030" y="111731"/>
                  </a:cubicBezTo>
                  <a:cubicBezTo>
                    <a:pt x="113030" y="8223"/>
                    <a:pt x="113030" y="8223"/>
                    <a:pt x="113030" y="8223"/>
                  </a:cubicBezTo>
                  <a:cubicBezTo>
                    <a:pt x="113030" y="5944"/>
                    <a:pt x="109848" y="4067"/>
                    <a:pt x="105984" y="4067"/>
                  </a:cubicBezTo>
                  <a:lnTo>
                    <a:pt x="14015" y="4067"/>
                  </a:lnTo>
                  <a:close/>
                  <a:moveTo>
                    <a:pt x="105984" y="120000"/>
                  </a:moveTo>
                  <a:cubicBezTo>
                    <a:pt x="14015" y="120000"/>
                    <a:pt x="14015" y="120000"/>
                    <a:pt x="14015" y="120000"/>
                  </a:cubicBezTo>
                  <a:cubicBezTo>
                    <a:pt x="6287" y="120000"/>
                    <a:pt x="0" y="116290"/>
                    <a:pt x="0" y="111731"/>
                  </a:cubicBezTo>
                  <a:cubicBezTo>
                    <a:pt x="0" y="8223"/>
                    <a:pt x="0" y="8223"/>
                    <a:pt x="0" y="8223"/>
                  </a:cubicBezTo>
                  <a:cubicBezTo>
                    <a:pt x="0" y="3664"/>
                    <a:pt x="6287" y="0"/>
                    <a:pt x="14015" y="0"/>
                  </a:cubicBezTo>
                  <a:cubicBezTo>
                    <a:pt x="105984" y="0"/>
                    <a:pt x="105984" y="0"/>
                    <a:pt x="105984" y="0"/>
                  </a:cubicBezTo>
                  <a:cubicBezTo>
                    <a:pt x="113712" y="0"/>
                    <a:pt x="119999" y="3664"/>
                    <a:pt x="119999" y="8223"/>
                  </a:cubicBezTo>
                  <a:cubicBezTo>
                    <a:pt x="119999" y="111731"/>
                    <a:pt x="119999" y="111731"/>
                    <a:pt x="119999" y="111731"/>
                  </a:cubicBezTo>
                  <a:cubicBezTo>
                    <a:pt x="119999" y="116290"/>
                    <a:pt x="113712" y="120000"/>
                    <a:pt x="105984" y="120000"/>
                  </a:cubicBezTo>
                </a:path>
              </a:pathLst>
            </a:custGeom>
            <a:solidFill>
              <a:srgbClr val="FFFFFF"/>
            </a:solidFill>
            <a:ln>
              <a:noFill/>
            </a:ln>
          </p:spPr>
          <p:txBody>
            <a:bodyPr lIns="91425" tIns="45700" rIns="91425" bIns="45700" anchor="t" anchorCtr="0">
              <a:noAutofit/>
            </a:bodyPr>
            <a:lstStyle/>
            <a:p>
              <a:pPr>
                <a:buClr>
                  <a:srgbClr val="000000"/>
                </a:buClr>
              </a:pPr>
              <a:endParaRPr sz="1300" kern="0">
                <a:solidFill>
                  <a:srgbClr val="44546A"/>
                </a:solidFill>
                <a:latin typeface="Helvetica Neue Light"/>
                <a:ea typeface="Helvetica Neue Light"/>
                <a:cs typeface="Helvetica Neue Light"/>
                <a:sym typeface="Helvetica Neue Light"/>
              </a:endParaRPr>
            </a:p>
          </p:txBody>
        </p:sp>
        <p:sp>
          <p:nvSpPr>
            <p:cNvPr id="293" name="Shape 1024"/>
            <p:cNvSpPr/>
            <p:nvPr/>
          </p:nvSpPr>
          <p:spPr>
            <a:xfrm>
              <a:off x="11353800" y="911225"/>
              <a:ext cx="157200" cy="385800"/>
            </a:xfrm>
            <a:custGeom>
              <a:avLst/>
              <a:gdLst/>
              <a:ahLst/>
              <a:cxnLst/>
              <a:rect l="0" t="0" r="0" b="0"/>
              <a:pathLst>
                <a:path w="120000" h="120000" extrusionOk="0">
                  <a:moveTo>
                    <a:pt x="95079" y="120000"/>
                  </a:moveTo>
                  <a:cubicBezTo>
                    <a:pt x="91693" y="120000"/>
                    <a:pt x="88984" y="118828"/>
                    <a:pt x="88984" y="117434"/>
                  </a:cubicBezTo>
                  <a:cubicBezTo>
                    <a:pt x="88984" y="116040"/>
                    <a:pt x="91693" y="114869"/>
                    <a:pt x="95079" y="114869"/>
                  </a:cubicBezTo>
                  <a:cubicBezTo>
                    <a:pt x="101986" y="114869"/>
                    <a:pt x="107674" y="112583"/>
                    <a:pt x="107674" y="109684"/>
                  </a:cubicBezTo>
                  <a:cubicBezTo>
                    <a:pt x="107674" y="10260"/>
                    <a:pt x="107674" y="10260"/>
                    <a:pt x="107674" y="10260"/>
                  </a:cubicBezTo>
                  <a:cubicBezTo>
                    <a:pt x="107674" y="7416"/>
                    <a:pt x="101986" y="5130"/>
                    <a:pt x="95079" y="5130"/>
                  </a:cubicBezTo>
                  <a:cubicBezTo>
                    <a:pt x="6230" y="5130"/>
                    <a:pt x="6230" y="5130"/>
                    <a:pt x="6230" y="5130"/>
                  </a:cubicBezTo>
                  <a:cubicBezTo>
                    <a:pt x="2708" y="5130"/>
                    <a:pt x="0" y="3959"/>
                    <a:pt x="0" y="2565"/>
                  </a:cubicBezTo>
                  <a:cubicBezTo>
                    <a:pt x="0" y="1171"/>
                    <a:pt x="2708" y="0"/>
                    <a:pt x="6230" y="0"/>
                  </a:cubicBezTo>
                  <a:cubicBezTo>
                    <a:pt x="95079" y="0"/>
                    <a:pt x="95079" y="0"/>
                    <a:pt x="95079" y="0"/>
                  </a:cubicBezTo>
                  <a:cubicBezTo>
                    <a:pt x="108893" y="0"/>
                    <a:pt x="120000" y="4628"/>
                    <a:pt x="120000" y="10260"/>
                  </a:cubicBezTo>
                  <a:cubicBezTo>
                    <a:pt x="120000" y="109684"/>
                    <a:pt x="120000" y="109684"/>
                    <a:pt x="120000" y="109684"/>
                  </a:cubicBezTo>
                  <a:cubicBezTo>
                    <a:pt x="120000" y="115371"/>
                    <a:pt x="108893" y="120000"/>
                    <a:pt x="95079" y="120000"/>
                  </a:cubicBezTo>
                </a:path>
              </a:pathLst>
            </a:custGeom>
            <a:solidFill>
              <a:srgbClr val="FFFFFF"/>
            </a:solidFill>
            <a:ln>
              <a:noFill/>
            </a:ln>
          </p:spPr>
          <p:txBody>
            <a:bodyPr lIns="91425" tIns="45700" rIns="91425" bIns="45700" anchor="t" anchorCtr="0">
              <a:noAutofit/>
            </a:bodyPr>
            <a:lstStyle/>
            <a:p>
              <a:pPr>
                <a:buClr>
                  <a:srgbClr val="000000"/>
                </a:buClr>
              </a:pPr>
              <a:endParaRPr sz="1300" kern="0">
                <a:solidFill>
                  <a:srgbClr val="44546A"/>
                </a:solidFill>
                <a:latin typeface="Helvetica Neue Light"/>
                <a:ea typeface="Helvetica Neue Light"/>
                <a:cs typeface="Helvetica Neue Light"/>
                <a:sym typeface="Helvetica Neue Light"/>
              </a:endParaRPr>
            </a:p>
          </p:txBody>
        </p:sp>
        <p:sp>
          <p:nvSpPr>
            <p:cNvPr id="294" name="Shape 1025"/>
            <p:cNvSpPr/>
            <p:nvPr/>
          </p:nvSpPr>
          <p:spPr>
            <a:xfrm>
              <a:off x="11093450" y="1176337"/>
              <a:ext cx="268200" cy="15900"/>
            </a:xfrm>
            <a:prstGeom prst="rect">
              <a:avLst/>
            </a:prstGeom>
            <a:solidFill>
              <a:srgbClr val="FFFFFF"/>
            </a:solidFill>
            <a:ln>
              <a:noFill/>
            </a:ln>
          </p:spPr>
          <p:txBody>
            <a:bodyPr lIns="91425" tIns="45700" rIns="91425" bIns="45700" anchor="t" anchorCtr="0">
              <a:noAutofit/>
            </a:bodyPr>
            <a:lstStyle/>
            <a:p>
              <a:pPr>
                <a:buClr>
                  <a:srgbClr val="000000"/>
                </a:buClr>
              </a:pPr>
              <a:endParaRPr sz="1300" kern="0">
                <a:solidFill>
                  <a:srgbClr val="44546A"/>
                </a:solidFill>
                <a:latin typeface="Helvetica Neue Light"/>
                <a:ea typeface="Helvetica Neue Light"/>
                <a:cs typeface="Helvetica Neue Light"/>
                <a:sym typeface="Helvetica Neue Light"/>
              </a:endParaRPr>
            </a:p>
          </p:txBody>
        </p:sp>
        <p:sp>
          <p:nvSpPr>
            <p:cNvPr id="295" name="Shape 1026"/>
            <p:cNvSpPr/>
            <p:nvPr/>
          </p:nvSpPr>
          <p:spPr>
            <a:xfrm>
              <a:off x="11361738" y="1176337"/>
              <a:ext cx="333300" cy="15900"/>
            </a:xfrm>
            <a:prstGeom prst="rect">
              <a:avLst/>
            </a:prstGeom>
            <a:solidFill>
              <a:srgbClr val="FFFFFF"/>
            </a:solidFill>
            <a:ln>
              <a:noFill/>
            </a:ln>
          </p:spPr>
          <p:txBody>
            <a:bodyPr lIns="91425" tIns="45700" rIns="91425" bIns="45700" anchor="t" anchorCtr="0">
              <a:noAutofit/>
            </a:bodyPr>
            <a:lstStyle/>
            <a:p>
              <a:pPr>
                <a:buClr>
                  <a:srgbClr val="000000"/>
                </a:buClr>
              </a:pPr>
              <a:endParaRPr sz="1300" kern="0">
                <a:solidFill>
                  <a:srgbClr val="44546A"/>
                </a:solidFill>
                <a:latin typeface="Helvetica Neue Light"/>
                <a:ea typeface="Helvetica Neue Light"/>
                <a:cs typeface="Helvetica Neue Light"/>
                <a:sym typeface="Helvetica Neue Light"/>
              </a:endParaRPr>
            </a:p>
          </p:txBody>
        </p:sp>
        <p:sp>
          <p:nvSpPr>
            <p:cNvPr id="296" name="Shape 1027"/>
            <p:cNvSpPr/>
            <p:nvPr/>
          </p:nvSpPr>
          <p:spPr>
            <a:xfrm>
              <a:off x="11209338" y="1219200"/>
              <a:ext cx="36600" cy="34800"/>
            </a:xfrm>
            <a:prstGeom prst="ellipse">
              <a:avLst/>
            </a:prstGeom>
            <a:solidFill>
              <a:srgbClr val="FFFFFF"/>
            </a:solidFill>
            <a:ln>
              <a:noFill/>
            </a:ln>
          </p:spPr>
          <p:txBody>
            <a:bodyPr lIns="91425" tIns="45700" rIns="91425" bIns="45700" anchor="t" anchorCtr="0">
              <a:noAutofit/>
            </a:bodyPr>
            <a:lstStyle/>
            <a:p>
              <a:pPr>
                <a:buClr>
                  <a:srgbClr val="000000"/>
                </a:buClr>
              </a:pPr>
              <a:endParaRPr sz="1300" kern="0">
                <a:solidFill>
                  <a:srgbClr val="44546A"/>
                </a:solidFill>
                <a:latin typeface="Helvetica Neue Light"/>
                <a:ea typeface="Helvetica Neue Light"/>
                <a:cs typeface="Helvetica Neue Light"/>
                <a:sym typeface="Helvetica Neue Light"/>
              </a:endParaRPr>
            </a:p>
          </p:txBody>
        </p:sp>
      </p:grpSp>
      <p:grpSp>
        <p:nvGrpSpPr>
          <p:cNvPr id="297" name="Shape 1028"/>
          <p:cNvGrpSpPr/>
          <p:nvPr/>
        </p:nvGrpSpPr>
        <p:grpSpPr>
          <a:xfrm>
            <a:off x="505227" y="5200001"/>
            <a:ext cx="703200" cy="617475"/>
            <a:chOff x="11042650" y="5243512"/>
            <a:chExt cx="703200" cy="617475"/>
          </a:xfrm>
        </p:grpSpPr>
        <p:sp>
          <p:nvSpPr>
            <p:cNvPr id="298" name="Shape 1029"/>
            <p:cNvSpPr/>
            <p:nvPr/>
          </p:nvSpPr>
          <p:spPr>
            <a:xfrm>
              <a:off x="11383963" y="5500687"/>
              <a:ext cx="18900" cy="360300"/>
            </a:xfrm>
            <a:custGeom>
              <a:avLst/>
              <a:gdLst/>
              <a:ahLst/>
              <a:cxnLst/>
              <a:rect l="0" t="0" r="0" b="0"/>
              <a:pathLst>
                <a:path w="120000" h="120000" extrusionOk="0">
                  <a:moveTo>
                    <a:pt x="60000" y="120000"/>
                  </a:moveTo>
                  <a:cubicBezTo>
                    <a:pt x="26538" y="120000"/>
                    <a:pt x="0" y="118627"/>
                    <a:pt x="0" y="116897"/>
                  </a:cubicBezTo>
                  <a:cubicBezTo>
                    <a:pt x="0" y="3162"/>
                    <a:pt x="0" y="3162"/>
                    <a:pt x="0" y="3162"/>
                  </a:cubicBezTo>
                  <a:cubicBezTo>
                    <a:pt x="0" y="1432"/>
                    <a:pt x="26538" y="0"/>
                    <a:pt x="60000" y="0"/>
                  </a:cubicBezTo>
                  <a:cubicBezTo>
                    <a:pt x="93461" y="0"/>
                    <a:pt x="120000" y="1432"/>
                    <a:pt x="120000" y="3162"/>
                  </a:cubicBezTo>
                  <a:cubicBezTo>
                    <a:pt x="120000" y="116897"/>
                    <a:pt x="120000" y="116897"/>
                    <a:pt x="120000" y="116897"/>
                  </a:cubicBezTo>
                  <a:cubicBezTo>
                    <a:pt x="120000" y="118627"/>
                    <a:pt x="93461" y="120000"/>
                    <a:pt x="60000" y="120000"/>
                  </a:cubicBezTo>
                </a:path>
              </a:pathLst>
            </a:custGeom>
            <a:solidFill>
              <a:srgbClr val="FFFFFF"/>
            </a:solidFill>
            <a:ln>
              <a:noFill/>
            </a:ln>
          </p:spPr>
          <p:txBody>
            <a:bodyPr lIns="91425" tIns="45700" rIns="91425" bIns="45700" anchor="t" anchorCtr="0">
              <a:noAutofit/>
            </a:bodyPr>
            <a:lstStyle/>
            <a:p>
              <a:pPr>
                <a:buClr>
                  <a:srgbClr val="000000"/>
                </a:buClr>
              </a:pPr>
              <a:endParaRPr sz="1100" kern="0">
                <a:solidFill>
                  <a:srgbClr val="000000"/>
                </a:solidFill>
                <a:latin typeface="Helvetica Neue Light"/>
                <a:ea typeface="Helvetica Neue Light"/>
                <a:cs typeface="Helvetica Neue Light"/>
                <a:sym typeface="Helvetica Neue Light"/>
              </a:endParaRPr>
            </a:p>
          </p:txBody>
        </p:sp>
        <p:sp>
          <p:nvSpPr>
            <p:cNvPr id="299" name="Shape 1030"/>
            <p:cNvSpPr/>
            <p:nvPr/>
          </p:nvSpPr>
          <p:spPr>
            <a:xfrm>
              <a:off x="11042650" y="5243512"/>
              <a:ext cx="703200" cy="446100"/>
            </a:xfrm>
            <a:custGeom>
              <a:avLst/>
              <a:gdLst/>
              <a:ahLst/>
              <a:cxnLst/>
              <a:rect l="0" t="0" r="0" b="0"/>
              <a:pathLst>
                <a:path w="120000" h="120000" extrusionOk="0">
                  <a:moveTo>
                    <a:pt x="95718" y="119903"/>
                  </a:moveTo>
                  <a:cubicBezTo>
                    <a:pt x="95688" y="119903"/>
                    <a:pt x="95351" y="119855"/>
                    <a:pt x="95321" y="119855"/>
                  </a:cubicBezTo>
                  <a:cubicBezTo>
                    <a:pt x="94464" y="119759"/>
                    <a:pt x="93700" y="118602"/>
                    <a:pt x="93730" y="117204"/>
                  </a:cubicBezTo>
                  <a:cubicBezTo>
                    <a:pt x="93761" y="115855"/>
                    <a:pt x="94434" y="114843"/>
                    <a:pt x="95229" y="114795"/>
                  </a:cubicBezTo>
                  <a:cubicBezTo>
                    <a:pt x="95259" y="114843"/>
                    <a:pt x="95535" y="114843"/>
                    <a:pt x="95565" y="114843"/>
                  </a:cubicBezTo>
                  <a:cubicBezTo>
                    <a:pt x="107370" y="114843"/>
                    <a:pt x="116819" y="99951"/>
                    <a:pt x="116819" y="81686"/>
                  </a:cubicBezTo>
                  <a:cubicBezTo>
                    <a:pt x="116819" y="64289"/>
                    <a:pt x="108195" y="49734"/>
                    <a:pt x="97155" y="48578"/>
                  </a:cubicBezTo>
                  <a:cubicBezTo>
                    <a:pt x="96360" y="48481"/>
                    <a:pt x="95718" y="47469"/>
                    <a:pt x="95688" y="46168"/>
                  </a:cubicBezTo>
                  <a:cubicBezTo>
                    <a:pt x="94923" y="23084"/>
                    <a:pt x="82844" y="5012"/>
                    <a:pt x="68195" y="5012"/>
                  </a:cubicBezTo>
                  <a:cubicBezTo>
                    <a:pt x="57553" y="5012"/>
                    <a:pt x="47767" y="14891"/>
                    <a:pt x="43241" y="30120"/>
                  </a:cubicBezTo>
                  <a:cubicBezTo>
                    <a:pt x="42874" y="31325"/>
                    <a:pt x="41987" y="31855"/>
                    <a:pt x="41192" y="31373"/>
                  </a:cubicBezTo>
                  <a:cubicBezTo>
                    <a:pt x="37859" y="29204"/>
                    <a:pt x="34342" y="28096"/>
                    <a:pt x="30733" y="28096"/>
                  </a:cubicBezTo>
                  <a:cubicBezTo>
                    <a:pt x="15535" y="28096"/>
                    <a:pt x="3180" y="47566"/>
                    <a:pt x="3180" y="71518"/>
                  </a:cubicBezTo>
                  <a:cubicBezTo>
                    <a:pt x="3180" y="93301"/>
                    <a:pt x="13425" y="111903"/>
                    <a:pt x="26972" y="114843"/>
                  </a:cubicBezTo>
                  <a:cubicBezTo>
                    <a:pt x="27859" y="115036"/>
                    <a:pt x="28470" y="116289"/>
                    <a:pt x="28348" y="117686"/>
                  </a:cubicBezTo>
                  <a:cubicBezTo>
                    <a:pt x="28226" y="119036"/>
                    <a:pt x="27431" y="120000"/>
                    <a:pt x="26544" y="119807"/>
                  </a:cubicBezTo>
                  <a:cubicBezTo>
                    <a:pt x="11406" y="116578"/>
                    <a:pt x="0" y="95807"/>
                    <a:pt x="0" y="71518"/>
                  </a:cubicBezTo>
                  <a:cubicBezTo>
                    <a:pt x="0" y="44819"/>
                    <a:pt x="13792" y="23084"/>
                    <a:pt x="30733" y="23084"/>
                  </a:cubicBezTo>
                  <a:cubicBezTo>
                    <a:pt x="34281" y="23084"/>
                    <a:pt x="37706" y="24000"/>
                    <a:pt x="41039" y="25879"/>
                  </a:cubicBezTo>
                  <a:cubicBezTo>
                    <a:pt x="46330" y="10072"/>
                    <a:pt x="56819" y="0"/>
                    <a:pt x="68195" y="0"/>
                  </a:cubicBezTo>
                  <a:cubicBezTo>
                    <a:pt x="84097" y="0"/>
                    <a:pt x="97247" y="19036"/>
                    <a:pt x="98776" y="43759"/>
                  </a:cubicBezTo>
                  <a:cubicBezTo>
                    <a:pt x="110795" y="46120"/>
                    <a:pt x="120000" y="62409"/>
                    <a:pt x="120000" y="81686"/>
                  </a:cubicBezTo>
                  <a:cubicBezTo>
                    <a:pt x="120000" y="102746"/>
                    <a:pt x="109113" y="119903"/>
                    <a:pt x="95718" y="119903"/>
                  </a:cubicBezTo>
                </a:path>
              </a:pathLst>
            </a:custGeom>
            <a:solidFill>
              <a:srgbClr val="FFFFFF"/>
            </a:solidFill>
            <a:ln>
              <a:noFill/>
            </a:ln>
          </p:spPr>
          <p:txBody>
            <a:bodyPr lIns="91425" tIns="45700" rIns="91425" bIns="45700" anchor="t" anchorCtr="0">
              <a:noAutofit/>
            </a:bodyPr>
            <a:lstStyle/>
            <a:p>
              <a:pPr>
                <a:buClr>
                  <a:srgbClr val="000000"/>
                </a:buClr>
              </a:pPr>
              <a:endParaRPr sz="1100" kern="0">
                <a:solidFill>
                  <a:srgbClr val="000000"/>
                </a:solidFill>
                <a:latin typeface="Helvetica Neue Light"/>
                <a:ea typeface="Helvetica Neue Light"/>
                <a:cs typeface="Helvetica Neue Light"/>
                <a:sym typeface="Helvetica Neue Light"/>
              </a:endParaRPr>
            </a:p>
          </p:txBody>
        </p:sp>
      </p:grpSp>
      <p:grpSp>
        <p:nvGrpSpPr>
          <p:cNvPr id="300" name="Shape 1031"/>
          <p:cNvGrpSpPr/>
          <p:nvPr/>
        </p:nvGrpSpPr>
        <p:grpSpPr>
          <a:xfrm>
            <a:off x="505229" y="3803181"/>
            <a:ext cx="604975" cy="517563"/>
            <a:chOff x="11085513" y="3721100"/>
            <a:chExt cx="604975" cy="517562"/>
          </a:xfrm>
        </p:grpSpPr>
        <p:sp>
          <p:nvSpPr>
            <p:cNvPr id="301" name="Shape 1032"/>
            <p:cNvSpPr/>
            <p:nvPr/>
          </p:nvSpPr>
          <p:spPr>
            <a:xfrm>
              <a:off x="11185525" y="4081462"/>
              <a:ext cx="158700" cy="157200"/>
            </a:xfrm>
            <a:custGeom>
              <a:avLst/>
              <a:gdLst/>
              <a:ahLst/>
              <a:cxnLst/>
              <a:rect l="0" t="0" r="0" b="0"/>
              <a:pathLst>
                <a:path w="120000" h="120000" extrusionOk="0">
                  <a:moveTo>
                    <a:pt x="6938" y="120000"/>
                  </a:moveTo>
                  <a:cubicBezTo>
                    <a:pt x="5306" y="120000"/>
                    <a:pt x="3673" y="119316"/>
                    <a:pt x="2448" y="118086"/>
                  </a:cubicBezTo>
                  <a:cubicBezTo>
                    <a:pt x="0" y="115626"/>
                    <a:pt x="0" y="111662"/>
                    <a:pt x="2448" y="109339"/>
                  </a:cubicBezTo>
                  <a:cubicBezTo>
                    <a:pt x="108843" y="2460"/>
                    <a:pt x="108843" y="2460"/>
                    <a:pt x="108843" y="2460"/>
                  </a:cubicBezTo>
                  <a:cubicBezTo>
                    <a:pt x="111292" y="0"/>
                    <a:pt x="115238" y="0"/>
                    <a:pt x="117687" y="2460"/>
                  </a:cubicBezTo>
                  <a:cubicBezTo>
                    <a:pt x="119999" y="4920"/>
                    <a:pt x="119999" y="8883"/>
                    <a:pt x="117687" y="11343"/>
                  </a:cubicBezTo>
                  <a:cubicBezTo>
                    <a:pt x="11292" y="118086"/>
                    <a:pt x="11292" y="118086"/>
                    <a:pt x="11292" y="118086"/>
                  </a:cubicBezTo>
                  <a:cubicBezTo>
                    <a:pt x="10068" y="119316"/>
                    <a:pt x="8435" y="120000"/>
                    <a:pt x="6938" y="120000"/>
                  </a:cubicBezTo>
                </a:path>
              </a:pathLst>
            </a:custGeom>
            <a:solidFill>
              <a:srgbClr val="FFFFFF"/>
            </a:solidFill>
            <a:ln>
              <a:noFill/>
            </a:ln>
          </p:spPr>
          <p:txBody>
            <a:bodyPr lIns="91425" tIns="45700" rIns="91425" bIns="45700" anchor="t" anchorCtr="0">
              <a:noAutofit/>
            </a:bodyPr>
            <a:lstStyle/>
            <a:p>
              <a:pPr>
                <a:buClr>
                  <a:srgbClr val="000000"/>
                </a:buClr>
              </a:pPr>
              <a:endParaRPr sz="1100" kern="0">
                <a:solidFill>
                  <a:srgbClr val="000000"/>
                </a:solidFill>
                <a:latin typeface="Helvetica Neue Light"/>
                <a:ea typeface="Helvetica Neue Light"/>
                <a:cs typeface="Helvetica Neue Light"/>
                <a:sym typeface="Helvetica Neue Light"/>
              </a:endParaRPr>
            </a:p>
          </p:txBody>
        </p:sp>
        <p:sp>
          <p:nvSpPr>
            <p:cNvPr id="302" name="Shape 1033"/>
            <p:cNvSpPr/>
            <p:nvPr/>
          </p:nvSpPr>
          <p:spPr>
            <a:xfrm>
              <a:off x="11328400" y="3963987"/>
              <a:ext cx="133200" cy="135000"/>
            </a:xfrm>
            <a:custGeom>
              <a:avLst/>
              <a:gdLst/>
              <a:ahLst/>
              <a:cxnLst/>
              <a:rect l="0" t="0" r="0" b="0"/>
              <a:pathLst>
                <a:path w="120000" h="120000" extrusionOk="0">
                  <a:moveTo>
                    <a:pt x="14598" y="105420"/>
                  </a:moveTo>
                  <a:cubicBezTo>
                    <a:pt x="105401" y="105420"/>
                    <a:pt x="105401" y="105420"/>
                    <a:pt x="105401" y="105420"/>
                  </a:cubicBezTo>
                  <a:cubicBezTo>
                    <a:pt x="105401" y="14739"/>
                    <a:pt x="105401" y="14739"/>
                    <a:pt x="105401" y="14739"/>
                  </a:cubicBezTo>
                  <a:cubicBezTo>
                    <a:pt x="14598" y="14739"/>
                    <a:pt x="14598" y="14739"/>
                    <a:pt x="14598" y="14739"/>
                  </a:cubicBezTo>
                  <a:lnTo>
                    <a:pt x="14598" y="105420"/>
                  </a:lnTo>
                  <a:close/>
                  <a:moveTo>
                    <a:pt x="112780" y="119999"/>
                  </a:moveTo>
                  <a:cubicBezTo>
                    <a:pt x="7219" y="119999"/>
                    <a:pt x="7219" y="119999"/>
                    <a:pt x="7219" y="119999"/>
                  </a:cubicBezTo>
                  <a:cubicBezTo>
                    <a:pt x="3208" y="119999"/>
                    <a:pt x="0" y="116795"/>
                    <a:pt x="0" y="112790"/>
                  </a:cubicBezTo>
                  <a:cubicBezTo>
                    <a:pt x="0" y="7369"/>
                    <a:pt x="0" y="7369"/>
                    <a:pt x="0" y="7369"/>
                  </a:cubicBezTo>
                  <a:cubicBezTo>
                    <a:pt x="0" y="3364"/>
                    <a:pt x="3208" y="0"/>
                    <a:pt x="7219" y="0"/>
                  </a:cubicBezTo>
                  <a:cubicBezTo>
                    <a:pt x="112780" y="0"/>
                    <a:pt x="112780" y="0"/>
                    <a:pt x="112780" y="0"/>
                  </a:cubicBezTo>
                  <a:cubicBezTo>
                    <a:pt x="116791" y="0"/>
                    <a:pt x="120000" y="3364"/>
                    <a:pt x="120000" y="7369"/>
                  </a:cubicBezTo>
                  <a:cubicBezTo>
                    <a:pt x="120000" y="112790"/>
                    <a:pt x="120000" y="112790"/>
                    <a:pt x="120000" y="112790"/>
                  </a:cubicBezTo>
                  <a:cubicBezTo>
                    <a:pt x="120000" y="116795"/>
                    <a:pt x="116791" y="119999"/>
                    <a:pt x="112780" y="119999"/>
                  </a:cubicBezTo>
                </a:path>
              </a:pathLst>
            </a:custGeom>
            <a:solidFill>
              <a:srgbClr val="FFFFFF"/>
            </a:solidFill>
            <a:ln>
              <a:noFill/>
            </a:ln>
          </p:spPr>
          <p:txBody>
            <a:bodyPr lIns="91425" tIns="45700" rIns="91425" bIns="45700" anchor="t" anchorCtr="0">
              <a:noAutofit/>
            </a:bodyPr>
            <a:lstStyle/>
            <a:p>
              <a:pPr>
                <a:buClr>
                  <a:srgbClr val="000000"/>
                </a:buClr>
              </a:pPr>
              <a:endParaRPr sz="1100" kern="0">
                <a:solidFill>
                  <a:srgbClr val="000000"/>
                </a:solidFill>
                <a:latin typeface="Helvetica Neue Light"/>
                <a:ea typeface="Helvetica Neue Light"/>
                <a:cs typeface="Helvetica Neue Light"/>
                <a:sym typeface="Helvetica Neue Light"/>
              </a:endParaRPr>
            </a:p>
          </p:txBody>
        </p:sp>
        <p:sp>
          <p:nvSpPr>
            <p:cNvPr id="303" name="Shape 1034"/>
            <p:cNvSpPr/>
            <p:nvPr/>
          </p:nvSpPr>
          <p:spPr>
            <a:xfrm>
              <a:off x="11085513" y="3943350"/>
              <a:ext cx="180900" cy="177900"/>
            </a:xfrm>
            <a:custGeom>
              <a:avLst/>
              <a:gdLst/>
              <a:ahLst/>
              <a:cxnLst/>
              <a:rect l="0" t="0" r="0" b="0"/>
              <a:pathLst>
                <a:path w="120000" h="120000" extrusionOk="0">
                  <a:moveTo>
                    <a:pt x="13758" y="47588"/>
                  </a:moveTo>
                  <a:cubicBezTo>
                    <a:pt x="47617" y="106922"/>
                    <a:pt x="47617" y="106922"/>
                    <a:pt x="47617" y="106922"/>
                  </a:cubicBezTo>
                  <a:cubicBezTo>
                    <a:pt x="106241" y="72653"/>
                    <a:pt x="106241" y="72653"/>
                    <a:pt x="106241" y="72653"/>
                  </a:cubicBezTo>
                  <a:cubicBezTo>
                    <a:pt x="72382" y="13319"/>
                    <a:pt x="72382" y="13319"/>
                    <a:pt x="72382" y="13319"/>
                  </a:cubicBezTo>
                  <a:lnTo>
                    <a:pt x="13758" y="47588"/>
                  </a:lnTo>
                  <a:close/>
                  <a:moveTo>
                    <a:pt x="45583" y="120000"/>
                  </a:moveTo>
                  <a:cubicBezTo>
                    <a:pt x="45104" y="120000"/>
                    <a:pt x="44626" y="120000"/>
                    <a:pt x="44147" y="119878"/>
                  </a:cubicBezTo>
                  <a:cubicBezTo>
                    <a:pt x="42711" y="119394"/>
                    <a:pt x="41515" y="118546"/>
                    <a:pt x="40797" y="117214"/>
                  </a:cubicBezTo>
                  <a:cubicBezTo>
                    <a:pt x="1555" y="48314"/>
                    <a:pt x="1555" y="48314"/>
                    <a:pt x="1555" y="48314"/>
                  </a:cubicBezTo>
                  <a:cubicBezTo>
                    <a:pt x="0" y="45650"/>
                    <a:pt x="957" y="42260"/>
                    <a:pt x="3469" y="40686"/>
                  </a:cubicBezTo>
                  <a:cubicBezTo>
                    <a:pt x="71665" y="968"/>
                    <a:pt x="71665" y="968"/>
                    <a:pt x="71665" y="968"/>
                  </a:cubicBezTo>
                  <a:cubicBezTo>
                    <a:pt x="72861" y="242"/>
                    <a:pt x="74416" y="0"/>
                    <a:pt x="75852" y="363"/>
                  </a:cubicBezTo>
                  <a:cubicBezTo>
                    <a:pt x="77168" y="726"/>
                    <a:pt x="78364" y="1695"/>
                    <a:pt x="79082" y="2906"/>
                  </a:cubicBezTo>
                  <a:cubicBezTo>
                    <a:pt x="118444" y="71927"/>
                    <a:pt x="118444" y="71927"/>
                    <a:pt x="118444" y="71927"/>
                  </a:cubicBezTo>
                  <a:cubicBezTo>
                    <a:pt x="120000" y="74591"/>
                    <a:pt x="119042" y="77981"/>
                    <a:pt x="116410" y="79434"/>
                  </a:cubicBezTo>
                  <a:cubicBezTo>
                    <a:pt x="48334" y="119273"/>
                    <a:pt x="48334" y="119273"/>
                    <a:pt x="48334" y="119273"/>
                  </a:cubicBezTo>
                  <a:cubicBezTo>
                    <a:pt x="47497" y="119757"/>
                    <a:pt x="46540" y="120000"/>
                    <a:pt x="45583" y="120000"/>
                  </a:cubicBezTo>
                </a:path>
              </a:pathLst>
            </a:custGeom>
            <a:solidFill>
              <a:srgbClr val="FFFFFF"/>
            </a:solidFill>
            <a:ln>
              <a:noFill/>
            </a:ln>
          </p:spPr>
          <p:txBody>
            <a:bodyPr lIns="91425" tIns="45700" rIns="91425" bIns="45700" anchor="t" anchorCtr="0">
              <a:noAutofit/>
            </a:bodyPr>
            <a:lstStyle/>
            <a:p>
              <a:pPr>
                <a:buClr>
                  <a:srgbClr val="000000"/>
                </a:buClr>
              </a:pPr>
              <a:endParaRPr sz="1100" kern="0">
                <a:solidFill>
                  <a:srgbClr val="000000"/>
                </a:solidFill>
                <a:latin typeface="Helvetica Neue Light"/>
                <a:ea typeface="Helvetica Neue Light"/>
                <a:cs typeface="Helvetica Neue Light"/>
                <a:sym typeface="Helvetica Neue Light"/>
              </a:endParaRPr>
            </a:p>
          </p:txBody>
        </p:sp>
        <p:sp>
          <p:nvSpPr>
            <p:cNvPr id="304" name="Shape 1035"/>
            <p:cNvSpPr/>
            <p:nvPr/>
          </p:nvSpPr>
          <p:spPr>
            <a:xfrm>
              <a:off x="11583988" y="3979862"/>
              <a:ext cx="106500" cy="104700"/>
            </a:xfrm>
            <a:custGeom>
              <a:avLst/>
              <a:gdLst/>
              <a:ahLst/>
              <a:cxnLst/>
              <a:rect l="0" t="0" r="0" b="0"/>
              <a:pathLst>
                <a:path w="120000" h="120000" extrusionOk="0">
                  <a:moveTo>
                    <a:pt x="59999" y="18871"/>
                  </a:moveTo>
                  <a:cubicBezTo>
                    <a:pt x="37191" y="18871"/>
                    <a:pt x="18698" y="37333"/>
                    <a:pt x="18698" y="59897"/>
                  </a:cubicBezTo>
                  <a:cubicBezTo>
                    <a:pt x="18698" y="82666"/>
                    <a:pt x="37191" y="101128"/>
                    <a:pt x="59999" y="101128"/>
                  </a:cubicBezTo>
                  <a:cubicBezTo>
                    <a:pt x="82808" y="101128"/>
                    <a:pt x="101301" y="82666"/>
                    <a:pt x="101301" y="59897"/>
                  </a:cubicBezTo>
                  <a:cubicBezTo>
                    <a:pt x="101301" y="37333"/>
                    <a:pt x="82808" y="18871"/>
                    <a:pt x="59999" y="18871"/>
                  </a:cubicBezTo>
                  <a:moveTo>
                    <a:pt x="59999" y="120000"/>
                  </a:moveTo>
                  <a:cubicBezTo>
                    <a:pt x="26917" y="120000"/>
                    <a:pt x="0" y="92923"/>
                    <a:pt x="0" y="59897"/>
                  </a:cubicBezTo>
                  <a:cubicBezTo>
                    <a:pt x="0" y="26871"/>
                    <a:pt x="26917" y="0"/>
                    <a:pt x="59999" y="0"/>
                  </a:cubicBezTo>
                  <a:cubicBezTo>
                    <a:pt x="93082" y="0"/>
                    <a:pt x="119999" y="26871"/>
                    <a:pt x="119999" y="59897"/>
                  </a:cubicBezTo>
                  <a:cubicBezTo>
                    <a:pt x="119999" y="92923"/>
                    <a:pt x="93082" y="120000"/>
                    <a:pt x="59999" y="120000"/>
                  </a:cubicBezTo>
                </a:path>
              </a:pathLst>
            </a:custGeom>
            <a:solidFill>
              <a:srgbClr val="FFFFFF"/>
            </a:solidFill>
            <a:ln>
              <a:noFill/>
            </a:ln>
          </p:spPr>
          <p:txBody>
            <a:bodyPr lIns="91425" tIns="45700" rIns="91425" bIns="45700" anchor="t" anchorCtr="0">
              <a:noAutofit/>
            </a:bodyPr>
            <a:lstStyle/>
            <a:p>
              <a:pPr>
                <a:buClr>
                  <a:srgbClr val="000000"/>
                </a:buClr>
              </a:pPr>
              <a:endParaRPr sz="1100" kern="0">
                <a:solidFill>
                  <a:srgbClr val="000000"/>
                </a:solidFill>
                <a:latin typeface="Helvetica Neue Light"/>
                <a:ea typeface="Helvetica Neue Light"/>
                <a:cs typeface="Helvetica Neue Light"/>
                <a:sym typeface="Helvetica Neue Light"/>
              </a:endParaRPr>
            </a:p>
          </p:txBody>
        </p:sp>
        <p:sp>
          <p:nvSpPr>
            <p:cNvPr id="305" name="Shape 1036"/>
            <p:cNvSpPr/>
            <p:nvPr/>
          </p:nvSpPr>
          <p:spPr>
            <a:xfrm>
              <a:off x="11085513" y="3721100"/>
              <a:ext cx="135000" cy="152400"/>
            </a:xfrm>
            <a:custGeom>
              <a:avLst/>
              <a:gdLst/>
              <a:ahLst/>
              <a:cxnLst/>
              <a:rect l="0" t="0" r="0" b="0"/>
              <a:pathLst>
                <a:path w="120000" h="120000" extrusionOk="0">
                  <a:moveTo>
                    <a:pt x="14739" y="83098"/>
                  </a:moveTo>
                  <a:cubicBezTo>
                    <a:pt x="60080" y="106197"/>
                    <a:pt x="60080" y="106197"/>
                    <a:pt x="60080" y="106197"/>
                  </a:cubicBezTo>
                  <a:cubicBezTo>
                    <a:pt x="105420" y="83098"/>
                    <a:pt x="105420" y="83098"/>
                    <a:pt x="105420" y="83098"/>
                  </a:cubicBezTo>
                  <a:cubicBezTo>
                    <a:pt x="105420" y="37042"/>
                    <a:pt x="105420" y="37042"/>
                    <a:pt x="105420" y="37042"/>
                  </a:cubicBezTo>
                  <a:cubicBezTo>
                    <a:pt x="60080" y="14084"/>
                    <a:pt x="60080" y="14084"/>
                    <a:pt x="60080" y="14084"/>
                  </a:cubicBezTo>
                  <a:cubicBezTo>
                    <a:pt x="14739" y="37042"/>
                    <a:pt x="14739" y="37042"/>
                    <a:pt x="14739" y="37042"/>
                  </a:cubicBezTo>
                  <a:lnTo>
                    <a:pt x="14739" y="83098"/>
                  </a:lnTo>
                  <a:close/>
                  <a:moveTo>
                    <a:pt x="60080" y="119999"/>
                  </a:moveTo>
                  <a:cubicBezTo>
                    <a:pt x="58798" y="119999"/>
                    <a:pt x="57516" y="119718"/>
                    <a:pt x="56395" y="119154"/>
                  </a:cubicBezTo>
                  <a:cubicBezTo>
                    <a:pt x="3684" y="92394"/>
                    <a:pt x="3684" y="92394"/>
                    <a:pt x="3684" y="92394"/>
                  </a:cubicBezTo>
                  <a:cubicBezTo>
                    <a:pt x="1441" y="91267"/>
                    <a:pt x="0" y="89154"/>
                    <a:pt x="0" y="86901"/>
                  </a:cubicBezTo>
                  <a:cubicBezTo>
                    <a:pt x="0" y="33380"/>
                    <a:pt x="0" y="33380"/>
                    <a:pt x="0" y="33380"/>
                  </a:cubicBezTo>
                  <a:cubicBezTo>
                    <a:pt x="0" y="31126"/>
                    <a:pt x="1441" y="29014"/>
                    <a:pt x="3684" y="27746"/>
                  </a:cubicBezTo>
                  <a:cubicBezTo>
                    <a:pt x="56395" y="1126"/>
                    <a:pt x="56395" y="1126"/>
                    <a:pt x="56395" y="1126"/>
                  </a:cubicBezTo>
                  <a:cubicBezTo>
                    <a:pt x="58638" y="0"/>
                    <a:pt x="61361" y="0"/>
                    <a:pt x="63765" y="1126"/>
                  </a:cubicBezTo>
                  <a:cubicBezTo>
                    <a:pt x="116315" y="27746"/>
                    <a:pt x="116315" y="27746"/>
                    <a:pt x="116315" y="27746"/>
                  </a:cubicBezTo>
                  <a:cubicBezTo>
                    <a:pt x="118558" y="29014"/>
                    <a:pt x="119999" y="31126"/>
                    <a:pt x="119999" y="33380"/>
                  </a:cubicBezTo>
                  <a:cubicBezTo>
                    <a:pt x="119999" y="86901"/>
                    <a:pt x="119999" y="86901"/>
                    <a:pt x="119999" y="86901"/>
                  </a:cubicBezTo>
                  <a:cubicBezTo>
                    <a:pt x="119999" y="89154"/>
                    <a:pt x="118558" y="91267"/>
                    <a:pt x="116315" y="92394"/>
                  </a:cubicBezTo>
                  <a:cubicBezTo>
                    <a:pt x="63765" y="119154"/>
                    <a:pt x="63765" y="119154"/>
                    <a:pt x="63765" y="119154"/>
                  </a:cubicBezTo>
                  <a:cubicBezTo>
                    <a:pt x="62643" y="119718"/>
                    <a:pt x="61361" y="119999"/>
                    <a:pt x="60080" y="119999"/>
                  </a:cubicBezTo>
                </a:path>
              </a:pathLst>
            </a:custGeom>
            <a:solidFill>
              <a:srgbClr val="FFFFFF"/>
            </a:solidFill>
            <a:ln>
              <a:noFill/>
            </a:ln>
          </p:spPr>
          <p:txBody>
            <a:bodyPr lIns="91425" tIns="45700" rIns="91425" bIns="45700" anchor="t" anchorCtr="0">
              <a:noAutofit/>
            </a:bodyPr>
            <a:lstStyle/>
            <a:p>
              <a:pPr>
                <a:buClr>
                  <a:srgbClr val="000000"/>
                </a:buClr>
              </a:pPr>
              <a:endParaRPr sz="1100" kern="0">
                <a:solidFill>
                  <a:srgbClr val="000000"/>
                </a:solidFill>
                <a:latin typeface="Helvetica Neue Light"/>
                <a:ea typeface="Helvetica Neue Light"/>
                <a:cs typeface="Helvetica Neue Light"/>
                <a:sym typeface="Helvetica Neue Light"/>
              </a:endParaRPr>
            </a:p>
          </p:txBody>
        </p:sp>
      </p:grpSp>
      <p:grpSp>
        <p:nvGrpSpPr>
          <p:cNvPr id="306" name="Shape 1037"/>
          <p:cNvGrpSpPr/>
          <p:nvPr/>
        </p:nvGrpSpPr>
        <p:grpSpPr>
          <a:xfrm>
            <a:off x="781815" y="3803169"/>
            <a:ext cx="249300" cy="561912"/>
            <a:chOff x="11455400" y="3719512"/>
            <a:chExt cx="249300" cy="561912"/>
          </a:xfrm>
        </p:grpSpPr>
        <p:sp>
          <p:nvSpPr>
            <p:cNvPr id="307" name="Shape 1038"/>
            <p:cNvSpPr/>
            <p:nvPr/>
          </p:nvSpPr>
          <p:spPr>
            <a:xfrm>
              <a:off x="11628438" y="4068762"/>
              <a:ext cx="17400" cy="153900"/>
            </a:xfrm>
            <a:custGeom>
              <a:avLst/>
              <a:gdLst/>
              <a:ahLst/>
              <a:cxnLst/>
              <a:rect l="0" t="0" r="0" b="0"/>
              <a:pathLst>
                <a:path w="120000" h="120000" extrusionOk="0">
                  <a:moveTo>
                    <a:pt x="60000" y="120000"/>
                  </a:moveTo>
                  <a:cubicBezTo>
                    <a:pt x="27391" y="120000"/>
                    <a:pt x="0" y="117186"/>
                    <a:pt x="0" y="113669"/>
                  </a:cubicBezTo>
                  <a:cubicBezTo>
                    <a:pt x="0" y="6471"/>
                    <a:pt x="0" y="6471"/>
                    <a:pt x="0" y="6471"/>
                  </a:cubicBezTo>
                  <a:cubicBezTo>
                    <a:pt x="0" y="2954"/>
                    <a:pt x="27391" y="0"/>
                    <a:pt x="60000" y="0"/>
                  </a:cubicBezTo>
                  <a:cubicBezTo>
                    <a:pt x="92608" y="0"/>
                    <a:pt x="120000" y="2954"/>
                    <a:pt x="120000" y="6471"/>
                  </a:cubicBezTo>
                  <a:cubicBezTo>
                    <a:pt x="120000" y="113669"/>
                    <a:pt x="120000" y="113669"/>
                    <a:pt x="120000" y="113669"/>
                  </a:cubicBezTo>
                  <a:cubicBezTo>
                    <a:pt x="120000" y="117186"/>
                    <a:pt x="92608" y="120000"/>
                    <a:pt x="60000" y="120000"/>
                  </a:cubicBezTo>
                </a:path>
              </a:pathLst>
            </a:custGeom>
            <a:solidFill>
              <a:srgbClr val="FFFFFF"/>
            </a:solidFill>
            <a:ln>
              <a:noFill/>
            </a:ln>
          </p:spPr>
          <p:txBody>
            <a:bodyPr lIns="91425" tIns="45700" rIns="91425" bIns="45700" anchor="t" anchorCtr="0">
              <a:noAutofit/>
            </a:bodyPr>
            <a:lstStyle/>
            <a:p>
              <a:pPr>
                <a:buClr>
                  <a:srgbClr val="000000"/>
                </a:buClr>
              </a:pPr>
              <a:endParaRPr sz="1100" kern="0">
                <a:solidFill>
                  <a:srgbClr val="000000"/>
                </a:solidFill>
                <a:latin typeface="Helvetica Neue Light"/>
                <a:ea typeface="Helvetica Neue Light"/>
                <a:cs typeface="Helvetica Neue Light"/>
                <a:sym typeface="Helvetica Neue Light"/>
              </a:endParaRPr>
            </a:p>
          </p:txBody>
        </p:sp>
        <p:sp>
          <p:nvSpPr>
            <p:cNvPr id="308" name="Shape 1039"/>
            <p:cNvSpPr/>
            <p:nvPr/>
          </p:nvSpPr>
          <p:spPr>
            <a:xfrm>
              <a:off x="11569700" y="3719512"/>
              <a:ext cx="135000" cy="136500"/>
            </a:xfrm>
            <a:custGeom>
              <a:avLst/>
              <a:gdLst/>
              <a:ahLst/>
              <a:cxnLst/>
              <a:rect l="0" t="0" r="0" b="0"/>
              <a:pathLst>
                <a:path w="120000" h="120000" extrusionOk="0">
                  <a:moveTo>
                    <a:pt x="19416" y="105517"/>
                  </a:moveTo>
                  <a:cubicBezTo>
                    <a:pt x="100583" y="105517"/>
                    <a:pt x="100583" y="105517"/>
                    <a:pt x="100583" y="105517"/>
                  </a:cubicBezTo>
                  <a:cubicBezTo>
                    <a:pt x="60000" y="24350"/>
                    <a:pt x="60000" y="24350"/>
                    <a:pt x="60000" y="24350"/>
                  </a:cubicBezTo>
                  <a:lnTo>
                    <a:pt x="19416" y="105517"/>
                  </a:lnTo>
                  <a:close/>
                  <a:moveTo>
                    <a:pt x="112360" y="120000"/>
                  </a:moveTo>
                  <a:cubicBezTo>
                    <a:pt x="7639" y="120000"/>
                    <a:pt x="7639" y="120000"/>
                    <a:pt x="7639" y="120000"/>
                  </a:cubicBezTo>
                  <a:cubicBezTo>
                    <a:pt x="5251" y="120000"/>
                    <a:pt x="2864" y="118726"/>
                    <a:pt x="1591" y="116657"/>
                  </a:cubicBezTo>
                  <a:cubicBezTo>
                    <a:pt x="159" y="114429"/>
                    <a:pt x="0" y="111724"/>
                    <a:pt x="1273" y="109496"/>
                  </a:cubicBezTo>
                  <a:cubicBezTo>
                    <a:pt x="53474" y="4933"/>
                    <a:pt x="53474" y="4933"/>
                    <a:pt x="53474" y="4933"/>
                  </a:cubicBezTo>
                  <a:cubicBezTo>
                    <a:pt x="56021" y="0"/>
                    <a:pt x="64137" y="0"/>
                    <a:pt x="66525" y="4933"/>
                  </a:cubicBezTo>
                  <a:cubicBezTo>
                    <a:pt x="118885" y="109496"/>
                    <a:pt x="118885" y="109496"/>
                    <a:pt x="118885" y="109496"/>
                  </a:cubicBezTo>
                  <a:cubicBezTo>
                    <a:pt x="120000" y="111724"/>
                    <a:pt x="119840" y="114429"/>
                    <a:pt x="118567" y="116657"/>
                  </a:cubicBezTo>
                  <a:cubicBezTo>
                    <a:pt x="117135" y="118726"/>
                    <a:pt x="114907" y="120000"/>
                    <a:pt x="112360" y="120000"/>
                  </a:cubicBezTo>
                </a:path>
              </a:pathLst>
            </a:custGeom>
            <a:solidFill>
              <a:srgbClr val="FFFFFF"/>
            </a:solidFill>
            <a:ln>
              <a:noFill/>
            </a:ln>
          </p:spPr>
          <p:txBody>
            <a:bodyPr lIns="91425" tIns="45700" rIns="91425" bIns="45700" anchor="t" anchorCtr="0">
              <a:noAutofit/>
            </a:bodyPr>
            <a:lstStyle/>
            <a:p>
              <a:pPr>
                <a:buClr>
                  <a:srgbClr val="000000"/>
                </a:buClr>
              </a:pPr>
              <a:endParaRPr sz="1100" kern="0">
                <a:solidFill>
                  <a:srgbClr val="000000"/>
                </a:solidFill>
                <a:latin typeface="Helvetica Neue Light"/>
                <a:ea typeface="Helvetica Neue Light"/>
                <a:cs typeface="Helvetica Neue Light"/>
                <a:sym typeface="Helvetica Neue Light"/>
              </a:endParaRPr>
            </a:p>
          </p:txBody>
        </p:sp>
        <p:sp>
          <p:nvSpPr>
            <p:cNvPr id="309" name="Shape 1040"/>
            <p:cNvSpPr/>
            <p:nvPr/>
          </p:nvSpPr>
          <p:spPr>
            <a:xfrm>
              <a:off x="11455400" y="4264025"/>
              <a:ext cx="130200" cy="17400"/>
            </a:xfrm>
            <a:custGeom>
              <a:avLst/>
              <a:gdLst/>
              <a:ahLst/>
              <a:cxnLst/>
              <a:rect l="0" t="0" r="0" b="0"/>
              <a:pathLst>
                <a:path w="120000" h="120000" extrusionOk="0">
                  <a:moveTo>
                    <a:pt x="112407" y="120000"/>
                  </a:moveTo>
                  <a:cubicBezTo>
                    <a:pt x="7592" y="120000"/>
                    <a:pt x="7592" y="120000"/>
                    <a:pt x="7592" y="120000"/>
                  </a:cubicBezTo>
                  <a:cubicBezTo>
                    <a:pt x="3466" y="120000"/>
                    <a:pt x="0" y="92608"/>
                    <a:pt x="0" y="60000"/>
                  </a:cubicBezTo>
                  <a:cubicBezTo>
                    <a:pt x="0" y="27391"/>
                    <a:pt x="3466" y="0"/>
                    <a:pt x="7592" y="0"/>
                  </a:cubicBezTo>
                  <a:cubicBezTo>
                    <a:pt x="112407" y="0"/>
                    <a:pt x="112407" y="0"/>
                    <a:pt x="112407" y="0"/>
                  </a:cubicBezTo>
                  <a:cubicBezTo>
                    <a:pt x="116698" y="0"/>
                    <a:pt x="120000" y="27391"/>
                    <a:pt x="120000" y="60000"/>
                  </a:cubicBezTo>
                  <a:cubicBezTo>
                    <a:pt x="120000" y="92608"/>
                    <a:pt x="116698" y="120000"/>
                    <a:pt x="112407" y="120000"/>
                  </a:cubicBezTo>
                </a:path>
              </a:pathLst>
            </a:custGeom>
            <a:solidFill>
              <a:srgbClr val="FFFFFF"/>
            </a:solidFill>
            <a:ln>
              <a:noFill/>
            </a:ln>
          </p:spPr>
          <p:txBody>
            <a:bodyPr lIns="91425" tIns="45700" rIns="91425" bIns="45700" anchor="t" anchorCtr="0">
              <a:noAutofit/>
            </a:bodyPr>
            <a:lstStyle/>
            <a:p>
              <a:pPr>
                <a:buClr>
                  <a:srgbClr val="000000"/>
                </a:buClr>
              </a:pPr>
              <a:endParaRPr sz="1100" kern="0">
                <a:solidFill>
                  <a:srgbClr val="000000"/>
                </a:solidFill>
                <a:latin typeface="Helvetica Neue Light"/>
                <a:ea typeface="Helvetica Neue Light"/>
                <a:cs typeface="Helvetica Neue Light"/>
                <a:sym typeface="Helvetica Neue Light"/>
              </a:endParaRPr>
            </a:p>
          </p:txBody>
        </p:sp>
      </p:grpSp>
      <p:pic>
        <p:nvPicPr>
          <p:cNvPr id="4" name="Picture 3"/>
          <p:cNvPicPr>
            <a:picLocks noChangeAspect="1"/>
          </p:cNvPicPr>
          <p:nvPr/>
        </p:nvPicPr>
        <p:blipFill>
          <a:blip r:embed="rId8"/>
          <a:stretch>
            <a:fillRect/>
          </a:stretch>
        </p:blipFill>
        <p:spPr>
          <a:xfrm>
            <a:off x="10177239" y="109109"/>
            <a:ext cx="1745288" cy="398923"/>
          </a:xfrm>
          <a:prstGeom prst="rect">
            <a:avLst/>
          </a:prstGeom>
        </p:spPr>
      </p:pic>
      <p:sp>
        <p:nvSpPr>
          <p:cNvPr id="11" name="Rectangle 10"/>
          <p:cNvSpPr/>
          <p:nvPr/>
        </p:nvSpPr>
        <p:spPr bwMode="auto">
          <a:xfrm>
            <a:off x="8000275" y="1143880"/>
            <a:ext cx="1343186" cy="1278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p:txBody>
      </p:sp>
      <p:sp>
        <p:nvSpPr>
          <p:cNvPr id="12" name="Frame 11"/>
          <p:cNvSpPr/>
          <p:nvPr/>
        </p:nvSpPr>
        <p:spPr bwMode="auto">
          <a:xfrm>
            <a:off x="8035307" y="1197367"/>
            <a:ext cx="1288412" cy="1242109"/>
          </a:xfrm>
          <a:prstGeom prst="frame">
            <a:avLst>
              <a:gd name="adj1" fmla="val 4167"/>
            </a:avLst>
          </a:prstGeom>
          <a:solidFill>
            <a:srgbClr val="FF0000"/>
          </a:soli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p:txBody>
      </p:sp>
      <p:sp>
        <p:nvSpPr>
          <p:cNvPr id="151" name="Frame 150"/>
          <p:cNvSpPr/>
          <p:nvPr/>
        </p:nvSpPr>
        <p:spPr bwMode="auto">
          <a:xfrm>
            <a:off x="6972630" y="3687328"/>
            <a:ext cx="1691120" cy="987163"/>
          </a:xfrm>
          <a:prstGeom prst="frame">
            <a:avLst>
              <a:gd name="adj1" fmla="val 4167"/>
            </a:avLst>
          </a:prstGeom>
          <a:solidFill>
            <a:srgbClr val="FF0000"/>
          </a:soli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p:txBody>
      </p:sp>
      <p:sp>
        <p:nvSpPr>
          <p:cNvPr id="147" name="Frame 146"/>
          <p:cNvSpPr/>
          <p:nvPr/>
        </p:nvSpPr>
        <p:spPr bwMode="auto">
          <a:xfrm>
            <a:off x="8651685" y="3687328"/>
            <a:ext cx="1691120" cy="987163"/>
          </a:xfrm>
          <a:prstGeom prst="frame">
            <a:avLst>
              <a:gd name="adj1" fmla="val 4167"/>
            </a:avLst>
          </a:prstGeom>
          <a:solidFill>
            <a:srgbClr val="FF0000"/>
          </a:solidFill>
          <a:ln w="9525" cap="flat" cmpd="sng" algn="ctr">
            <a:solidFill>
              <a:schemeClr val="bg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p:txBody>
      </p:sp>
      <p:sp>
        <p:nvSpPr>
          <p:cNvPr id="148" name="Frame 147"/>
          <p:cNvSpPr/>
          <p:nvPr/>
        </p:nvSpPr>
        <p:spPr bwMode="auto">
          <a:xfrm>
            <a:off x="3675213" y="2385624"/>
            <a:ext cx="1366323" cy="582467"/>
          </a:xfrm>
          <a:prstGeom prst="frame">
            <a:avLst>
              <a:gd name="adj1" fmla="val 4167"/>
            </a:avLst>
          </a:prstGeom>
          <a:solidFill>
            <a:srgbClr val="FF0000"/>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4319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1"/>
                                        </p:tgtEl>
                                        <p:attrNameLst>
                                          <p:attrName>style.visibility</p:attrName>
                                        </p:attrNameLst>
                                      </p:cBhvr>
                                      <p:to>
                                        <p:strVal val="visible"/>
                                      </p:to>
                                    </p:set>
                                    <p:animEffect transition="in" filter="fade">
                                      <p:cBhvr>
                                        <p:cTn id="10" dur="500"/>
                                        <p:tgtEl>
                                          <p:spTgt spid="1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fade">
                                      <p:cBhvr>
                                        <p:cTn id="13" dur="500"/>
                                        <p:tgtEl>
                                          <p:spTgt spid="1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1" grpId="0" animBg="1"/>
      <p:bldP spid="147" grpId="0" animBg="1"/>
      <p:bldP spid="1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8242"/>
          <a:stretch/>
        </p:blipFill>
        <p:spPr>
          <a:xfrm>
            <a:off x="5920740" y="0"/>
            <a:ext cx="6951890" cy="7093917"/>
          </a:xfrm>
          <a:prstGeom prst="rect">
            <a:avLst/>
          </a:prstGeom>
        </p:spPr>
      </p:pic>
      <p:sp>
        <p:nvSpPr>
          <p:cNvPr id="13" name="Title 12"/>
          <p:cNvSpPr>
            <a:spLocks noGrp="1"/>
          </p:cNvSpPr>
          <p:nvPr>
            <p:ph type="title"/>
          </p:nvPr>
        </p:nvSpPr>
        <p:spPr>
          <a:xfrm>
            <a:off x="327661" y="231648"/>
            <a:ext cx="5593079" cy="2488692"/>
          </a:xfrm>
        </p:spPr>
        <p:txBody>
          <a:bodyPr/>
          <a:lstStyle/>
          <a:p>
            <a:r>
              <a:rPr lang="en-US" sz="5400" dirty="0" smtClean="0"/>
              <a:t>Build on the cognitive platform for business</a:t>
            </a:r>
            <a:endParaRPr lang="en-US" sz="5400" dirty="0"/>
          </a:p>
        </p:txBody>
      </p:sp>
      <p:sp>
        <p:nvSpPr>
          <p:cNvPr id="20" name="Title 12"/>
          <p:cNvSpPr txBox="1">
            <a:spLocks/>
          </p:cNvSpPr>
          <p:nvPr/>
        </p:nvSpPr>
        <p:spPr bwMode="auto">
          <a:xfrm>
            <a:off x="304801" y="4834738"/>
            <a:ext cx="5181599"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733" b="0" i="0">
                <a:solidFill>
                  <a:schemeClr val="tx1"/>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189" algn="l" rtl="0" eaLnBrk="1" fontAlgn="base" hangingPunct="1">
              <a:spcBef>
                <a:spcPct val="0"/>
              </a:spcBef>
              <a:spcAft>
                <a:spcPct val="0"/>
              </a:spcAft>
              <a:defRPr sz="2200">
                <a:solidFill>
                  <a:schemeClr val="tx1"/>
                </a:solidFill>
                <a:latin typeface="Arial" charset="0"/>
                <a:ea typeface="ＭＳ Ｐゴシック" charset="0"/>
              </a:defRPr>
            </a:lvl6pPr>
            <a:lvl7pPr marL="914377" algn="l" rtl="0" eaLnBrk="1" fontAlgn="base" hangingPunct="1">
              <a:spcBef>
                <a:spcPct val="0"/>
              </a:spcBef>
              <a:spcAft>
                <a:spcPct val="0"/>
              </a:spcAft>
              <a:defRPr sz="2200">
                <a:solidFill>
                  <a:schemeClr val="tx1"/>
                </a:solidFill>
                <a:latin typeface="Arial" charset="0"/>
                <a:ea typeface="ＭＳ Ｐゴシック" charset="0"/>
              </a:defRPr>
            </a:lvl7pPr>
            <a:lvl8pPr marL="1371566" algn="l" rtl="0" eaLnBrk="1" fontAlgn="base" hangingPunct="1">
              <a:spcBef>
                <a:spcPct val="0"/>
              </a:spcBef>
              <a:spcAft>
                <a:spcPct val="0"/>
              </a:spcAft>
              <a:defRPr sz="2200">
                <a:solidFill>
                  <a:schemeClr val="tx1"/>
                </a:solidFill>
                <a:latin typeface="Arial" charset="0"/>
                <a:ea typeface="ＭＳ Ｐゴシック" charset="0"/>
              </a:defRPr>
            </a:lvl8pPr>
            <a:lvl9pPr marL="1828754"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2400" kern="0" dirty="0" smtClean="0"/>
              <a:t>IBM Cloud enables you to integrate powerful analytics and AI into your applications.</a:t>
            </a:r>
            <a:endParaRPr lang="en-US" sz="2400" kern="0" dirty="0"/>
          </a:p>
        </p:txBody>
      </p:sp>
      <p:pic>
        <p:nvPicPr>
          <p:cNvPr id="5" name="Picture 4"/>
          <p:cNvPicPr>
            <a:picLocks noChangeAspect="1"/>
          </p:cNvPicPr>
          <p:nvPr/>
        </p:nvPicPr>
        <p:blipFill>
          <a:blip r:embed="rId4"/>
          <a:stretch>
            <a:fillRect/>
          </a:stretch>
        </p:blipFill>
        <p:spPr>
          <a:xfrm>
            <a:off x="9174479" y="5620717"/>
            <a:ext cx="3810000" cy="1473200"/>
          </a:xfrm>
          <a:prstGeom prst="rect">
            <a:avLst/>
          </a:prstGeom>
        </p:spPr>
      </p:pic>
    </p:spTree>
    <p:extLst>
      <p:ext uri="{BB962C8B-B14F-4D97-AF65-F5344CB8AC3E}">
        <p14:creationId xmlns:p14="http://schemas.microsoft.com/office/powerpoint/2010/main" val="1739681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p:cNvSpPr txBox="1">
            <a:spLocks/>
          </p:cNvSpPr>
          <p:nvPr/>
        </p:nvSpPr>
        <p:spPr bwMode="auto">
          <a:xfrm>
            <a:off x="530344" y="360428"/>
            <a:ext cx="11388513" cy="63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733" b="0" i="0">
                <a:solidFill>
                  <a:schemeClr val="tx1"/>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189" algn="l" rtl="0" eaLnBrk="1" fontAlgn="base" hangingPunct="1">
              <a:spcBef>
                <a:spcPct val="0"/>
              </a:spcBef>
              <a:spcAft>
                <a:spcPct val="0"/>
              </a:spcAft>
              <a:defRPr sz="2200">
                <a:solidFill>
                  <a:schemeClr val="tx1"/>
                </a:solidFill>
                <a:latin typeface="Arial" charset="0"/>
                <a:ea typeface="ＭＳ Ｐゴシック" charset="0"/>
              </a:defRPr>
            </a:lvl6pPr>
            <a:lvl7pPr marL="914377" algn="l" rtl="0" eaLnBrk="1" fontAlgn="base" hangingPunct="1">
              <a:spcBef>
                <a:spcPct val="0"/>
              </a:spcBef>
              <a:spcAft>
                <a:spcPct val="0"/>
              </a:spcAft>
              <a:defRPr sz="2200">
                <a:solidFill>
                  <a:schemeClr val="tx1"/>
                </a:solidFill>
                <a:latin typeface="Arial" charset="0"/>
                <a:ea typeface="ＭＳ Ｐゴシック" charset="0"/>
              </a:defRPr>
            </a:lvl7pPr>
            <a:lvl8pPr marL="1371566" algn="l" rtl="0" eaLnBrk="1" fontAlgn="base" hangingPunct="1">
              <a:spcBef>
                <a:spcPct val="0"/>
              </a:spcBef>
              <a:spcAft>
                <a:spcPct val="0"/>
              </a:spcAft>
              <a:defRPr sz="2200">
                <a:solidFill>
                  <a:schemeClr val="tx1"/>
                </a:solidFill>
                <a:latin typeface="Arial" charset="0"/>
                <a:ea typeface="ＭＳ Ｐゴシック" charset="0"/>
              </a:defRPr>
            </a:lvl8pPr>
            <a:lvl9pPr marL="1828754"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3200" b="1" dirty="0" smtClean="0">
                <a:solidFill>
                  <a:schemeClr val="accent2"/>
                </a:solidFill>
              </a:rPr>
              <a:t>Demo </a:t>
            </a:r>
            <a:r>
              <a:rPr lang="en-US" sz="3200" dirty="0" smtClean="0"/>
              <a:t>Scenario – Building a Predictive </a:t>
            </a:r>
            <a:r>
              <a:rPr lang="en-US" sz="3200" dirty="0" err="1" smtClean="0"/>
              <a:t>Chatbot</a:t>
            </a:r>
            <a:endParaRPr lang="en-US" sz="3200" kern="0" dirty="0"/>
          </a:p>
        </p:txBody>
      </p:sp>
      <p:pic>
        <p:nvPicPr>
          <p:cNvPr id="101" name="Picture 100"/>
          <p:cNvPicPr>
            <a:picLocks noChangeAspect="1"/>
          </p:cNvPicPr>
          <p:nvPr/>
        </p:nvPicPr>
        <p:blipFill>
          <a:blip r:embed="rId3"/>
          <a:stretch>
            <a:fillRect/>
          </a:stretch>
        </p:blipFill>
        <p:spPr>
          <a:xfrm>
            <a:off x="765872" y="2075874"/>
            <a:ext cx="4752917" cy="2828634"/>
          </a:xfrm>
          <a:prstGeom prst="rect">
            <a:avLst/>
          </a:prstGeom>
        </p:spPr>
      </p:pic>
      <p:sp>
        <p:nvSpPr>
          <p:cNvPr id="4" name="Text Placeholder 3"/>
          <p:cNvSpPr>
            <a:spLocks noGrp="1"/>
          </p:cNvSpPr>
          <p:nvPr>
            <p:ph type="body" sz="quarter" idx="12"/>
          </p:nvPr>
        </p:nvSpPr>
        <p:spPr>
          <a:xfrm>
            <a:off x="6072239" y="1596505"/>
            <a:ext cx="5846618" cy="4786208"/>
          </a:xfrm>
        </p:spPr>
        <p:txBody>
          <a:bodyPr/>
          <a:lstStyle/>
          <a:p>
            <a:r>
              <a:rPr lang="en-US" dirty="0" smtClean="0"/>
              <a:t>Fitness Club USA is a national gym chain</a:t>
            </a:r>
          </a:p>
          <a:p>
            <a:endParaRPr lang="en-US" dirty="0"/>
          </a:p>
          <a:p>
            <a:r>
              <a:rPr lang="en-US" dirty="0" smtClean="0"/>
              <a:t>They want to get their members to sign up for more fitness classes (cross-sell opportunity) by offerings personalized recommendations</a:t>
            </a:r>
          </a:p>
          <a:p>
            <a:endParaRPr lang="en-US" dirty="0"/>
          </a:p>
          <a:p>
            <a:r>
              <a:rPr lang="en-US" dirty="0" smtClean="0"/>
              <a:t>They want to enhance customer experience by providing a personalized interface for customers across multiple channels of interaction</a:t>
            </a:r>
            <a:endParaRPr lang="en-US" dirty="0"/>
          </a:p>
        </p:txBody>
      </p:sp>
    </p:spTree>
    <p:extLst>
      <p:ext uri="{BB962C8B-B14F-4D97-AF65-F5344CB8AC3E}">
        <p14:creationId xmlns:p14="http://schemas.microsoft.com/office/powerpoint/2010/main" val="40719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236" y="3513512"/>
            <a:ext cx="8534400" cy="853440"/>
          </a:xfrm>
        </p:spPr>
        <p:txBody>
          <a:bodyPr/>
          <a:lstStyle/>
          <a:p>
            <a:pPr algn="ctr"/>
            <a:r>
              <a:rPr lang="en-US" dirty="0" smtClean="0"/>
              <a:t>Let’s visit Fitness Club USA’s new </a:t>
            </a:r>
            <a:r>
              <a:rPr lang="en-US" b="1" dirty="0" smtClean="0">
                <a:solidFill>
                  <a:schemeClr val="accent2"/>
                </a:solidFill>
              </a:rPr>
              <a:t>cognitive </a:t>
            </a:r>
            <a:r>
              <a:rPr lang="en-US" dirty="0" smtClean="0"/>
              <a:t>website</a:t>
            </a:r>
            <a:r>
              <a:rPr lang="is-IS" dirty="0" smtClean="0"/>
              <a:t>…</a:t>
            </a:r>
            <a:endParaRPr lang="en-US" dirty="0"/>
          </a:p>
        </p:txBody>
      </p:sp>
      <p:pic>
        <p:nvPicPr>
          <p:cNvPr id="6" name="Picture 5">
            <a:hlinkClick r:id="rId3"/>
            <a:hlinkHover r:id="" action="ppaction://noaction" highlightClick="1"/>
          </p:cNvPr>
          <p:cNvPicPr>
            <a:picLocks noChangeAspect="1"/>
          </p:cNvPicPr>
          <p:nvPr/>
        </p:nvPicPr>
        <p:blipFill>
          <a:blip r:embed="rId4"/>
          <a:stretch>
            <a:fillRect/>
          </a:stretch>
        </p:blipFill>
        <p:spPr>
          <a:xfrm>
            <a:off x="4696692" y="1205344"/>
            <a:ext cx="2086849" cy="1945987"/>
          </a:xfrm>
          <a:prstGeom prst="rect">
            <a:avLst/>
          </a:prstGeom>
        </p:spPr>
      </p:pic>
    </p:spTree>
    <p:extLst>
      <p:ext uri="{BB962C8B-B14F-4D97-AF65-F5344CB8AC3E}">
        <p14:creationId xmlns:p14="http://schemas.microsoft.com/office/powerpoint/2010/main" val="170336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7446991" y="1061710"/>
            <a:ext cx="4573872" cy="5286791"/>
          </a:xfrm>
          <a:prstGeom prst="roundRect">
            <a:avLst>
              <a:gd name="adj" fmla="val 3036"/>
            </a:avLst>
          </a:prstGeom>
          <a:solidFill>
            <a:schemeClr val="bg2"/>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Rounded Rectangle 1"/>
          <p:cNvSpPr/>
          <p:nvPr/>
        </p:nvSpPr>
        <p:spPr>
          <a:xfrm>
            <a:off x="304800" y="1041325"/>
            <a:ext cx="4573872" cy="5286791"/>
          </a:xfrm>
          <a:prstGeom prst="roundRect">
            <a:avLst>
              <a:gd name="adj" fmla="val 3036"/>
            </a:avLst>
          </a:prstGeom>
          <a:solidFill>
            <a:schemeClr val="bg2"/>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b="33443"/>
          <a:stretch/>
        </p:blipFill>
        <p:spPr>
          <a:xfrm>
            <a:off x="2600093" y="1310368"/>
            <a:ext cx="1453925" cy="1270080"/>
          </a:xfrm>
          <a:prstGeom prst="rect">
            <a:avLst/>
          </a:prstGeom>
        </p:spPr>
      </p:pic>
      <p:sp>
        <p:nvSpPr>
          <p:cNvPr id="4" name="Rectangle 3"/>
          <p:cNvSpPr/>
          <p:nvPr/>
        </p:nvSpPr>
        <p:spPr>
          <a:xfrm>
            <a:off x="2974524" y="1590215"/>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2951093" y="1547953"/>
            <a:ext cx="763452" cy="763452"/>
          </a:xfrm>
          <a:prstGeom prst="rect">
            <a:avLst/>
          </a:prstGeom>
        </p:spPr>
      </p:pic>
      <p:sp>
        <p:nvSpPr>
          <p:cNvPr id="6" name="TextBox 5"/>
          <p:cNvSpPr txBox="1"/>
          <p:nvPr/>
        </p:nvSpPr>
        <p:spPr>
          <a:xfrm>
            <a:off x="2327595" y="2654043"/>
            <a:ext cx="1998919" cy="646331"/>
          </a:xfrm>
          <a:prstGeom prst="rect">
            <a:avLst/>
          </a:prstGeom>
          <a:noFill/>
        </p:spPr>
        <p:txBody>
          <a:bodyPr wrap="square" rtlCol="0">
            <a:spAutoFit/>
          </a:bodyPr>
          <a:lstStyle/>
          <a:p>
            <a:pPr algn="ctr"/>
            <a:r>
              <a:rPr lang="en-US" b="1" dirty="0" smtClean="0"/>
              <a:t>Watson Machine Learning</a:t>
            </a:r>
            <a:endParaRPr lang="en-US" b="1" dirty="0"/>
          </a:p>
        </p:txBody>
      </p:sp>
      <p:pic>
        <p:nvPicPr>
          <p:cNvPr id="7" name="Picture 6"/>
          <p:cNvPicPr>
            <a:picLocks noChangeAspect="1"/>
          </p:cNvPicPr>
          <p:nvPr/>
        </p:nvPicPr>
        <p:blipFill rotWithShape="1">
          <a:blip r:embed="rId3"/>
          <a:srcRect b="33443"/>
          <a:stretch/>
        </p:blipFill>
        <p:spPr>
          <a:xfrm>
            <a:off x="8935466" y="1292463"/>
            <a:ext cx="1453925" cy="1270080"/>
          </a:xfrm>
          <a:prstGeom prst="rect">
            <a:avLst/>
          </a:prstGeom>
        </p:spPr>
      </p:pic>
      <p:pic>
        <p:nvPicPr>
          <p:cNvPr id="8" name="Picture 7"/>
          <p:cNvPicPr>
            <a:picLocks noChangeAspect="1"/>
          </p:cNvPicPr>
          <p:nvPr/>
        </p:nvPicPr>
        <p:blipFill>
          <a:blip r:embed="rId5"/>
          <a:stretch>
            <a:fillRect/>
          </a:stretch>
        </p:blipFill>
        <p:spPr>
          <a:xfrm>
            <a:off x="9237510" y="1504851"/>
            <a:ext cx="850423" cy="850423"/>
          </a:xfrm>
          <a:prstGeom prst="rect">
            <a:avLst/>
          </a:prstGeom>
        </p:spPr>
      </p:pic>
      <p:sp>
        <p:nvSpPr>
          <p:cNvPr id="9" name="TextBox 8"/>
          <p:cNvSpPr txBox="1"/>
          <p:nvPr/>
        </p:nvSpPr>
        <p:spPr>
          <a:xfrm>
            <a:off x="8603741" y="2609328"/>
            <a:ext cx="2117376" cy="646331"/>
          </a:xfrm>
          <a:prstGeom prst="rect">
            <a:avLst/>
          </a:prstGeom>
          <a:noFill/>
        </p:spPr>
        <p:txBody>
          <a:bodyPr wrap="square" rtlCol="0">
            <a:spAutoFit/>
          </a:bodyPr>
          <a:lstStyle/>
          <a:p>
            <a:pPr algn="ctr"/>
            <a:r>
              <a:rPr lang="en-US" b="1" dirty="0" smtClean="0"/>
              <a:t>Watson Conversation</a:t>
            </a:r>
            <a:endParaRPr lang="en-US" b="1" dirty="0"/>
          </a:p>
        </p:txBody>
      </p:sp>
      <p:sp>
        <p:nvSpPr>
          <p:cNvPr id="10" name="Title 2"/>
          <p:cNvSpPr txBox="1">
            <a:spLocks/>
          </p:cNvSpPr>
          <p:nvPr/>
        </p:nvSpPr>
        <p:spPr bwMode="auto">
          <a:xfrm>
            <a:off x="530344" y="360428"/>
            <a:ext cx="11388513" cy="585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733" b="0" i="0">
                <a:solidFill>
                  <a:schemeClr val="tx1"/>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189" algn="l" rtl="0" eaLnBrk="1" fontAlgn="base" hangingPunct="1">
              <a:spcBef>
                <a:spcPct val="0"/>
              </a:spcBef>
              <a:spcAft>
                <a:spcPct val="0"/>
              </a:spcAft>
              <a:defRPr sz="2200">
                <a:solidFill>
                  <a:schemeClr val="tx1"/>
                </a:solidFill>
                <a:latin typeface="Arial" charset="0"/>
                <a:ea typeface="ＭＳ Ｐゴシック" charset="0"/>
              </a:defRPr>
            </a:lvl6pPr>
            <a:lvl7pPr marL="914377" algn="l" rtl="0" eaLnBrk="1" fontAlgn="base" hangingPunct="1">
              <a:spcBef>
                <a:spcPct val="0"/>
              </a:spcBef>
              <a:spcAft>
                <a:spcPct val="0"/>
              </a:spcAft>
              <a:defRPr sz="2200">
                <a:solidFill>
                  <a:schemeClr val="tx1"/>
                </a:solidFill>
                <a:latin typeface="Arial" charset="0"/>
                <a:ea typeface="ＭＳ Ｐゴシック" charset="0"/>
              </a:defRPr>
            </a:lvl7pPr>
            <a:lvl8pPr marL="1371566" algn="l" rtl="0" eaLnBrk="1" fontAlgn="base" hangingPunct="1">
              <a:spcBef>
                <a:spcPct val="0"/>
              </a:spcBef>
              <a:spcAft>
                <a:spcPct val="0"/>
              </a:spcAft>
              <a:defRPr sz="2200">
                <a:solidFill>
                  <a:schemeClr val="tx1"/>
                </a:solidFill>
                <a:latin typeface="Arial" charset="0"/>
                <a:ea typeface="ＭＳ Ｐゴシック" charset="0"/>
              </a:defRPr>
            </a:lvl8pPr>
            <a:lvl9pPr marL="1828754"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3200" b="1" dirty="0" smtClean="0">
                <a:solidFill>
                  <a:schemeClr val="accent2"/>
                </a:solidFill>
              </a:rPr>
              <a:t>IBM Cloud </a:t>
            </a:r>
            <a:r>
              <a:rPr lang="en-US" sz="3200" dirty="0" smtClean="0"/>
              <a:t>Services used to build </a:t>
            </a:r>
            <a:r>
              <a:rPr lang="en-US" sz="3200" b="1" dirty="0" smtClean="0"/>
              <a:t>Fitness Club USA’</a:t>
            </a:r>
            <a:r>
              <a:rPr lang="en-US" sz="3200" dirty="0" smtClean="0"/>
              <a:t>s app</a:t>
            </a:r>
            <a:endParaRPr lang="en-US" sz="3200" b="1" dirty="0" smtClean="0"/>
          </a:p>
        </p:txBody>
      </p:sp>
      <p:pic>
        <p:nvPicPr>
          <p:cNvPr id="12" name="Picture 11"/>
          <p:cNvPicPr>
            <a:picLocks noChangeAspect="1"/>
          </p:cNvPicPr>
          <p:nvPr/>
        </p:nvPicPr>
        <p:blipFill rotWithShape="1">
          <a:blip r:embed="rId3"/>
          <a:srcRect b="33443"/>
          <a:stretch/>
        </p:blipFill>
        <p:spPr>
          <a:xfrm>
            <a:off x="5510912" y="2632294"/>
            <a:ext cx="1453925" cy="1270080"/>
          </a:xfrm>
          <a:prstGeom prst="rect">
            <a:avLst/>
          </a:prstGeom>
        </p:spPr>
      </p:pic>
      <p:sp>
        <p:nvSpPr>
          <p:cNvPr id="13" name="Rectangle 12"/>
          <p:cNvSpPr/>
          <p:nvPr/>
        </p:nvSpPr>
        <p:spPr>
          <a:xfrm>
            <a:off x="5885343" y="2912141"/>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5859393" y="2904303"/>
            <a:ext cx="756960" cy="756960"/>
          </a:xfrm>
          <a:prstGeom prst="rect">
            <a:avLst/>
          </a:prstGeom>
        </p:spPr>
      </p:pic>
      <p:sp>
        <p:nvSpPr>
          <p:cNvPr id="15" name="TextBox 14"/>
          <p:cNvSpPr txBox="1"/>
          <p:nvPr/>
        </p:nvSpPr>
        <p:spPr>
          <a:xfrm>
            <a:off x="5217925" y="3939820"/>
            <a:ext cx="1998919" cy="369332"/>
          </a:xfrm>
          <a:prstGeom prst="rect">
            <a:avLst/>
          </a:prstGeom>
          <a:noFill/>
        </p:spPr>
        <p:txBody>
          <a:bodyPr wrap="square" rtlCol="0">
            <a:spAutoFit/>
          </a:bodyPr>
          <a:lstStyle/>
          <a:p>
            <a:pPr algn="ctr"/>
            <a:r>
              <a:rPr lang="en-US" b="1" dirty="0" smtClean="0"/>
              <a:t>Node-RED</a:t>
            </a:r>
            <a:endParaRPr lang="en-US" b="1" dirty="0"/>
          </a:p>
        </p:txBody>
      </p:sp>
      <p:pic>
        <p:nvPicPr>
          <p:cNvPr id="16" name="Picture 15"/>
          <p:cNvPicPr>
            <a:picLocks noChangeAspect="1"/>
          </p:cNvPicPr>
          <p:nvPr/>
        </p:nvPicPr>
        <p:blipFill rotWithShape="1">
          <a:blip r:embed="rId3"/>
          <a:srcRect b="33443"/>
          <a:stretch/>
        </p:blipFill>
        <p:spPr>
          <a:xfrm>
            <a:off x="5480027" y="5020590"/>
            <a:ext cx="1453925" cy="1270080"/>
          </a:xfrm>
          <a:prstGeom prst="rect">
            <a:avLst/>
          </a:prstGeom>
        </p:spPr>
      </p:pic>
      <p:sp>
        <p:nvSpPr>
          <p:cNvPr id="17" name="Rectangle 16"/>
          <p:cNvSpPr/>
          <p:nvPr/>
        </p:nvSpPr>
        <p:spPr>
          <a:xfrm>
            <a:off x="5854458" y="5300437"/>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935802" y="6328116"/>
            <a:ext cx="2614925" cy="369332"/>
          </a:xfrm>
          <a:prstGeom prst="rect">
            <a:avLst/>
          </a:prstGeom>
          <a:noFill/>
        </p:spPr>
        <p:txBody>
          <a:bodyPr wrap="square" rtlCol="0">
            <a:spAutoFit/>
          </a:bodyPr>
          <a:lstStyle/>
          <a:p>
            <a:pPr algn="ctr"/>
            <a:r>
              <a:rPr lang="en-US" b="1" dirty="0" err="1" smtClean="0"/>
              <a:t>Cloudant</a:t>
            </a:r>
            <a:endParaRPr lang="en-US" b="1" dirty="0"/>
          </a:p>
        </p:txBody>
      </p:sp>
      <p:pic>
        <p:nvPicPr>
          <p:cNvPr id="20" name="Picture 19"/>
          <p:cNvPicPr>
            <a:picLocks noChangeAspect="1"/>
          </p:cNvPicPr>
          <p:nvPr/>
        </p:nvPicPr>
        <p:blipFill>
          <a:blip r:embed="rId7"/>
          <a:stretch>
            <a:fillRect/>
          </a:stretch>
        </p:blipFill>
        <p:spPr>
          <a:xfrm>
            <a:off x="5427280" y="5187804"/>
            <a:ext cx="1559418" cy="935651"/>
          </a:xfrm>
          <a:prstGeom prst="rect">
            <a:avLst/>
          </a:prstGeom>
        </p:spPr>
      </p:pic>
      <p:pic>
        <p:nvPicPr>
          <p:cNvPr id="22" name="Picture 21"/>
          <p:cNvPicPr>
            <a:picLocks noChangeAspect="1"/>
          </p:cNvPicPr>
          <p:nvPr/>
        </p:nvPicPr>
        <p:blipFill rotWithShape="1">
          <a:blip r:embed="rId3"/>
          <a:srcRect b="33443"/>
          <a:stretch/>
        </p:blipFill>
        <p:spPr>
          <a:xfrm>
            <a:off x="756146" y="1292463"/>
            <a:ext cx="1453925" cy="1270080"/>
          </a:xfrm>
          <a:prstGeom prst="rect">
            <a:avLst/>
          </a:prstGeom>
        </p:spPr>
      </p:pic>
      <p:sp>
        <p:nvSpPr>
          <p:cNvPr id="24" name="Rectangle 23"/>
          <p:cNvSpPr/>
          <p:nvPr/>
        </p:nvSpPr>
        <p:spPr>
          <a:xfrm>
            <a:off x="1146168" y="1587005"/>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8"/>
          <a:stretch>
            <a:fillRect/>
          </a:stretch>
        </p:blipFill>
        <p:spPr>
          <a:xfrm>
            <a:off x="1048050" y="1731698"/>
            <a:ext cx="907451" cy="385139"/>
          </a:xfrm>
          <a:prstGeom prst="rect">
            <a:avLst/>
          </a:prstGeom>
          <a:effectLst>
            <a:softEdge rad="0"/>
          </a:effectLst>
        </p:spPr>
      </p:pic>
      <p:sp>
        <p:nvSpPr>
          <p:cNvPr id="25" name="TextBox 24"/>
          <p:cNvSpPr txBox="1"/>
          <p:nvPr/>
        </p:nvSpPr>
        <p:spPr>
          <a:xfrm>
            <a:off x="483648" y="2646080"/>
            <a:ext cx="1998919" cy="646331"/>
          </a:xfrm>
          <a:prstGeom prst="rect">
            <a:avLst/>
          </a:prstGeom>
          <a:noFill/>
        </p:spPr>
        <p:txBody>
          <a:bodyPr wrap="square" rtlCol="0">
            <a:spAutoFit/>
          </a:bodyPr>
          <a:lstStyle/>
          <a:p>
            <a:pPr algn="ctr"/>
            <a:r>
              <a:rPr lang="en-US" b="1" dirty="0" smtClean="0"/>
              <a:t>Data Science Experience</a:t>
            </a:r>
            <a:endParaRPr lang="en-US" b="1" dirty="0"/>
          </a:p>
        </p:txBody>
      </p:sp>
      <p:sp>
        <p:nvSpPr>
          <p:cNvPr id="26" name="TextBox 25"/>
          <p:cNvSpPr txBox="1"/>
          <p:nvPr/>
        </p:nvSpPr>
        <p:spPr>
          <a:xfrm>
            <a:off x="530344" y="3473145"/>
            <a:ext cx="3904955" cy="2862322"/>
          </a:xfrm>
          <a:prstGeom prst="rect">
            <a:avLst/>
          </a:prstGeom>
          <a:noFill/>
        </p:spPr>
        <p:txBody>
          <a:bodyPr wrap="square" rtlCol="0">
            <a:spAutoFit/>
          </a:bodyPr>
          <a:lstStyle/>
          <a:p>
            <a:pPr marL="285750" indent="-285750">
              <a:buFont typeface="Arial" charset="0"/>
              <a:buChar char="•"/>
            </a:pPr>
            <a:r>
              <a:rPr lang="en-US" dirty="0"/>
              <a:t>Create </a:t>
            </a:r>
            <a:r>
              <a:rPr lang="en-US" dirty="0" smtClean="0"/>
              <a:t>ML models </a:t>
            </a:r>
            <a:r>
              <a:rPr lang="en-US" dirty="0"/>
              <a:t>using a variety of tools and frameworks (Python, Spark, SPSS)</a:t>
            </a:r>
          </a:p>
          <a:p>
            <a:pPr marL="285750" indent="-285750">
              <a:buFont typeface="Arial" charset="0"/>
              <a:buChar char="•"/>
            </a:pPr>
            <a:r>
              <a:rPr lang="en-US" dirty="0"/>
              <a:t>Deploy ML models </a:t>
            </a:r>
            <a:r>
              <a:rPr lang="en-US" dirty="0" smtClean="0"/>
              <a:t>to </a:t>
            </a:r>
            <a:r>
              <a:rPr lang="en-US" dirty="0"/>
              <a:t>RESTful </a:t>
            </a:r>
            <a:r>
              <a:rPr lang="en-US" dirty="0" smtClean="0"/>
              <a:t>endpoint for scoring </a:t>
            </a:r>
          </a:p>
          <a:p>
            <a:pPr marL="285750" indent="-285750">
              <a:buFont typeface="Arial" charset="0"/>
              <a:buChar char="•"/>
            </a:pPr>
            <a:r>
              <a:rPr lang="en-US" dirty="0" smtClean="0"/>
              <a:t>Continuous </a:t>
            </a:r>
            <a:r>
              <a:rPr lang="en-US" dirty="0"/>
              <a:t>monitoring and feedback of ML models in production</a:t>
            </a:r>
          </a:p>
          <a:p>
            <a:pPr marL="285750" indent="-285750">
              <a:buFont typeface="Arial" charset="0"/>
              <a:buChar char="•"/>
            </a:pPr>
            <a:endParaRPr lang="en-US" dirty="0"/>
          </a:p>
          <a:p>
            <a:pPr marL="285750" indent="-285750">
              <a:buFont typeface="Arial" charset="0"/>
              <a:buChar char="•"/>
            </a:pPr>
            <a:endParaRPr lang="en-US" dirty="0"/>
          </a:p>
        </p:txBody>
      </p:sp>
      <p:sp>
        <p:nvSpPr>
          <p:cNvPr id="23" name="TextBox 22"/>
          <p:cNvSpPr txBox="1"/>
          <p:nvPr/>
        </p:nvSpPr>
        <p:spPr>
          <a:xfrm>
            <a:off x="7817552" y="3473145"/>
            <a:ext cx="3904955" cy="2308324"/>
          </a:xfrm>
          <a:prstGeom prst="rect">
            <a:avLst/>
          </a:prstGeom>
          <a:noFill/>
        </p:spPr>
        <p:txBody>
          <a:bodyPr wrap="square" rtlCol="0">
            <a:spAutoFit/>
          </a:bodyPr>
          <a:lstStyle/>
          <a:p>
            <a:pPr marL="285750" indent="-285750">
              <a:buFont typeface="Arial" charset="0"/>
              <a:buChar char="•"/>
            </a:pPr>
            <a:r>
              <a:rPr lang="en-US" dirty="0" smtClean="0"/>
              <a:t>API to build a chat bot from the ground up to be used across multiple channels</a:t>
            </a:r>
          </a:p>
          <a:p>
            <a:pPr marL="285750" indent="-285750">
              <a:buFont typeface="Arial" charset="0"/>
              <a:buChar char="•"/>
            </a:pPr>
            <a:r>
              <a:rPr lang="en-US" dirty="0" smtClean="0"/>
              <a:t>Understands </a:t>
            </a:r>
            <a:r>
              <a:rPr lang="en-US" dirty="0"/>
              <a:t>natural-language and responds to customers in human-like </a:t>
            </a:r>
            <a:r>
              <a:rPr lang="en-US" dirty="0" smtClean="0"/>
              <a:t>conversation</a:t>
            </a:r>
          </a:p>
          <a:p>
            <a:pPr marL="285750" indent="-285750">
              <a:buFont typeface="Arial" charset="0"/>
              <a:buChar char="•"/>
            </a:pPr>
            <a:r>
              <a:rPr lang="en-US" dirty="0" smtClean="0">
                <a:latin typeface="Helvetica Neue" charset="0"/>
                <a:ea typeface="Helvetica Neue" charset="0"/>
                <a:cs typeface="Helvetica Neue" charset="0"/>
              </a:rPr>
              <a:t>Integrated </a:t>
            </a:r>
            <a:r>
              <a:rPr lang="en-US" dirty="0">
                <a:latin typeface="Helvetica Neue" charset="0"/>
                <a:ea typeface="Helvetica Neue" charset="0"/>
                <a:cs typeface="Helvetica Neue" charset="0"/>
              </a:rPr>
              <a:t>dialog builder </a:t>
            </a:r>
            <a:r>
              <a:rPr lang="en-US" dirty="0" smtClean="0">
                <a:latin typeface="Helvetica Neue" charset="0"/>
                <a:ea typeface="Helvetica Neue" charset="0"/>
                <a:cs typeface="Helvetica Neue" charset="0"/>
              </a:rPr>
              <a:t>to </a:t>
            </a:r>
            <a:r>
              <a:rPr lang="en-US" dirty="0">
                <a:latin typeface="Helvetica Neue" charset="0"/>
                <a:ea typeface="Helvetica Neue" charset="0"/>
                <a:cs typeface="Helvetica Neue" charset="0"/>
              </a:rPr>
              <a:t>easily construct dialog </a:t>
            </a:r>
            <a:r>
              <a:rPr lang="en-US" dirty="0" smtClean="0">
                <a:latin typeface="Helvetica Neue" charset="0"/>
                <a:ea typeface="Helvetica Neue" charset="0"/>
                <a:cs typeface="Helvetica Neue" charset="0"/>
              </a:rPr>
              <a:t>flows</a:t>
            </a:r>
            <a:endParaRPr lang="en-US" dirty="0" smtClean="0"/>
          </a:p>
        </p:txBody>
      </p:sp>
      <p:cxnSp>
        <p:nvCxnSpPr>
          <p:cNvPr id="31" name="Straight Arrow Connector 30"/>
          <p:cNvCxnSpPr>
            <a:stCxn id="12" idx="3"/>
            <a:endCxn id="7" idx="1"/>
          </p:cNvCxnSpPr>
          <p:nvPr/>
        </p:nvCxnSpPr>
        <p:spPr>
          <a:xfrm flipV="1">
            <a:off x="6964837" y="1927503"/>
            <a:ext cx="1970629" cy="1339831"/>
          </a:xfrm>
          <a:prstGeom prst="straightConnector1">
            <a:avLst/>
          </a:prstGeom>
          <a:ln w="635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5" idx="2"/>
            <a:endCxn id="16" idx="0"/>
          </p:cNvCxnSpPr>
          <p:nvPr/>
        </p:nvCxnSpPr>
        <p:spPr>
          <a:xfrm flipH="1">
            <a:off x="6206990" y="4309152"/>
            <a:ext cx="10395" cy="711438"/>
          </a:xfrm>
          <a:prstGeom prst="straightConnector1">
            <a:avLst/>
          </a:prstGeom>
          <a:ln w="635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3" idx="3"/>
            <a:endCxn id="12" idx="1"/>
          </p:cNvCxnSpPr>
          <p:nvPr/>
        </p:nvCxnSpPr>
        <p:spPr>
          <a:xfrm>
            <a:off x="4054018" y="1945408"/>
            <a:ext cx="1456894" cy="1321926"/>
          </a:xfrm>
          <a:prstGeom prst="straightConnector1">
            <a:avLst/>
          </a:prstGeom>
          <a:ln w="63500">
            <a:headEnd type="triangle"/>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279940" y="2344850"/>
            <a:ext cx="1111771" cy="523220"/>
          </a:xfrm>
          <a:prstGeom prst="rect">
            <a:avLst/>
          </a:prstGeom>
          <a:noFill/>
        </p:spPr>
        <p:txBody>
          <a:bodyPr wrap="square" rtlCol="0">
            <a:spAutoFit/>
          </a:bodyPr>
          <a:lstStyle/>
          <a:p>
            <a:pPr algn="ctr"/>
            <a:r>
              <a:rPr lang="en-US" sz="1400" i="1" dirty="0" smtClean="0"/>
              <a:t>HTTP (REST)</a:t>
            </a:r>
            <a:endParaRPr lang="en-US" sz="1400" i="1" dirty="0"/>
          </a:p>
        </p:txBody>
      </p:sp>
      <p:sp>
        <p:nvSpPr>
          <p:cNvPr id="44" name="TextBox 43"/>
          <p:cNvSpPr txBox="1"/>
          <p:nvPr/>
        </p:nvSpPr>
        <p:spPr>
          <a:xfrm>
            <a:off x="7303167" y="2317519"/>
            <a:ext cx="1111771" cy="523220"/>
          </a:xfrm>
          <a:prstGeom prst="rect">
            <a:avLst/>
          </a:prstGeom>
          <a:noFill/>
        </p:spPr>
        <p:txBody>
          <a:bodyPr wrap="square" rtlCol="0">
            <a:spAutoFit/>
          </a:bodyPr>
          <a:lstStyle/>
          <a:p>
            <a:pPr algn="ctr"/>
            <a:r>
              <a:rPr lang="en-US" sz="1400" i="1" smtClean="0"/>
              <a:t>HTTP (REST)</a:t>
            </a:r>
            <a:endParaRPr lang="en-US" sz="1400" i="1" dirty="0"/>
          </a:p>
        </p:txBody>
      </p:sp>
      <p:sp>
        <p:nvSpPr>
          <p:cNvPr id="45" name="TextBox 44"/>
          <p:cNvSpPr txBox="1"/>
          <p:nvPr/>
        </p:nvSpPr>
        <p:spPr>
          <a:xfrm>
            <a:off x="6191396" y="4384251"/>
            <a:ext cx="1111771" cy="523220"/>
          </a:xfrm>
          <a:prstGeom prst="rect">
            <a:avLst/>
          </a:prstGeom>
          <a:noFill/>
        </p:spPr>
        <p:txBody>
          <a:bodyPr wrap="square" rtlCol="0">
            <a:spAutoFit/>
          </a:bodyPr>
          <a:lstStyle/>
          <a:p>
            <a:pPr algn="ctr"/>
            <a:r>
              <a:rPr lang="en-US" sz="1400" i="1" dirty="0" smtClean="0"/>
              <a:t>HTTP (REST)</a:t>
            </a:r>
            <a:endParaRPr lang="en-US" sz="1400" i="1" dirty="0"/>
          </a:p>
        </p:txBody>
      </p:sp>
      <p:sp>
        <p:nvSpPr>
          <p:cNvPr id="47" name="TextBox 46"/>
          <p:cNvSpPr txBox="1"/>
          <p:nvPr/>
        </p:nvSpPr>
        <p:spPr>
          <a:xfrm>
            <a:off x="5186739" y="2017143"/>
            <a:ext cx="2232168" cy="523220"/>
          </a:xfrm>
          <a:prstGeom prst="rect">
            <a:avLst/>
          </a:prstGeom>
          <a:noFill/>
        </p:spPr>
        <p:txBody>
          <a:bodyPr wrap="square" rtlCol="0">
            <a:spAutoFit/>
          </a:bodyPr>
          <a:lstStyle/>
          <a:p>
            <a:r>
              <a:rPr lang="en-US" sz="1400" dirty="0" smtClean="0"/>
              <a:t>Flow-based programming on </a:t>
            </a:r>
            <a:r>
              <a:rPr lang="en-US" sz="1400" dirty="0" err="1" smtClean="0"/>
              <a:t>Node.js</a:t>
            </a:r>
            <a:r>
              <a:rPr lang="en-US" sz="1400" dirty="0" smtClean="0"/>
              <a:t> runtime</a:t>
            </a:r>
            <a:endParaRPr lang="en-US" sz="1400" dirty="0"/>
          </a:p>
        </p:txBody>
      </p:sp>
    </p:spTree>
    <p:extLst>
      <p:ext uri="{BB962C8B-B14F-4D97-AF65-F5344CB8AC3E}">
        <p14:creationId xmlns:p14="http://schemas.microsoft.com/office/powerpoint/2010/main" val="79252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xEl>
                                              <p:pRg st="1" end="1"/>
                                            </p:txEl>
                                          </p:spTgt>
                                        </p:tgtEl>
                                        <p:attrNameLst>
                                          <p:attrName>style.visibility</p:attrName>
                                        </p:attrNameLst>
                                      </p:cBhvr>
                                      <p:to>
                                        <p:strVal val="visible"/>
                                      </p:to>
                                    </p:set>
                                    <p:animEffect transition="in" filter="fade">
                                      <p:cBhvr>
                                        <p:cTn id="31" dur="500"/>
                                        <p:tgtEl>
                                          <p:spTgt spid="2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xEl>
                                              <p:pRg st="2" end="2"/>
                                            </p:txEl>
                                          </p:spTgt>
                                        </p:tgtEl>
                                        <p:attrNameLst>
                                          <p:attrName>style.visibility</p:attrName>
                                        </p:attrNameLst>
                                      </p:cBhvr>
                                      <p:to>
                                        <p:strVal val="visible"/>
                                      </p:to>
                                    </p:set>
                                    <p:animEffect transition="in" filter="fade">
                                      <p:cBhvr>
                                        <p:cTn id="36" dur="500"/>
                                        <p:tgtEl>
                                          <p:spTgt spid="2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10" presetClass="entr" presetSubtype="0" fill="hold"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p:bldP spid="13" grpId="0" animBg="1"/>
      <p:bldP spid="15" grpId="0"/>
      <p:bldP spid="17" grpId="0" animBg="1"/>
      <p:bldP spid="19" grpId="0"/>
      <p:bldP spid="26" grpId="0"/>
      <p:bldP spid="23" grpId="0" build="p"/>
      <p:bldP spid="41" grpId="0"/>
      <p:bldP spid="44" grpId="0"/>
      <p:bldP spid="45"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IBM Cloud Catalog</a:t>
            </a:r>
            <a:endParaRPr lang="en-US" dirty="0">
              <a:solidFill>
                <a:schemeClr val="tx1"/>
              </a:solidFill>
            </a:endParaRPr>
          </a:p>
        </p:txBody>
      </p:sp>
      <p:sp>
        <p:nvSpPr>
          <p:cNvPr id="3" name="Rectangle 2"/>
          <p:cNvSpPr/>
          <p:nvPr/>
        </p:nvSpPr>
        <p:spPr>
          <a:xfrm>
            <a:off x="245450" y="3740706"/>
            <a:ext cx="6096000" cy="369332"/>
          </a:xfrm>
          <a:prstGeom prst="rect">
            <a:avLst/>
          </a:prstGeom>
        </p:spPr>
        <p:txBody>
          <a:bodyPr>
            <a:spAutoFit/>
          </a:bodyPr>
          <a:lstStyle/>
          <a:p>
            <a:r>
              <a:rPr lang="en-US" dirty="0"/>
              <a:t>https://</a:t>
            </a:r>
            <a:r>
              <a:rPr lang="en-US" dirty="0" err="1"/>
              <a:t>console.bluemix.net</a:t>
            </a:r>
            <a:r>
              <a:rPr lang="en-US" dirty="0"/>
              <a:t>/catalog</a:t>
            </a:r>
            <a:r>
              <a:rPr lang="en-US" dirty="0" smtClean="0"/>
              <a:t>/</a:t>
            </a:r>
            <a:endParaRPr lang="en-US" dirty="0"/>
          </a:p>
        </p:txBody>
      </p:sp>
      <p:sp>
        <p:nvSpPr>
          <p:cNvPr id="4" name="Title 12"/>
          <p:cNvSpPr txBox="1">
            <a:spLocks/>
          </p:cNvSpPr>
          <p:nvPr/>
        </p:nvSpPr>
        <p:spPr bwMode="auto">
          <a:xfrm>
            <a:off x="342432" y="2346181"/>
            <a:ext cx="599901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733" b="0" i="0">
                <a:solidFill>
                  <a:schemeClr val="tx1"/>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189" algn="l" rtl="0" eaLnBrk="1" fontAlgn="base" hangingPunct="1">
              <a:spcBef>
                <a:spcPct val="0"/>
              </a:spcBef>
              <a:spcAft>
                <a:spcPct val="0"/>
              </a:spcAft>
              <a:defRPr sz="2200">
                <a:solidFill>
                  <a:schemeClr val="tx1"/>
                </a:solidFill>
                <a:latin typeface="Arial" charset="0"/>
                <a:ea typeface="ＭＳ Ｐゴシック" charset="0"/>
              </a:defRPr>
            </a:lvl6pPr>
            <a:lvl7pPr marL="914377" algn="l" rtl="0" eaLnBrk="1" fontAlgn="base" hangingPunct="1">
              <a:spcBef>
                <a:spcPct val="0"/>
              </a:spcBef>
              <a:spcAft>
                <a:spcPct val="0"/>
              </a:spcAft>
              <a:defRPr sz="2200">
                <a:solidFill>
                  <a:schemeClr val="tx1"/>
                </a:solidFill>
                <a:latin typeface="Arial" charset="0"/>
                <a:ea typeface="ＭＳ Ｐゴシック" charset="0"/>
              </a:defRPr>
            </a:lvl7pPr>
            <a:lvl8pPr marL="1371566" algn="l" rtl="0" eaLnBrk="1" fontAlgn="base" hangingPunct="1">
              <a:spcBef>
                <a:spcPct val="0"/>
              </a:spcBef>
              <a:spcAft>
                <a:spcPct val="0"/>
              </a:spcAft>
              <a:defRPr sz="2200">
                <a:solidFill>
                  <a:schemeClr val="tx1"/>
                </a:solidFill>
                <a:latin typeface="Arial" charset="0"/>
                <a:ea typeface="ＭＳ Ｐゴシック" charset="0"/>
              </a:defRPr>
            </a:lvl8pPr>
            <a:lvl9pPr marL="1828754"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2400" kern="0" dirty="0" smtClean="0"/>
              <a:t>Find these services and more in the</a:t>
            </a:r>
            <a:r>
              <a:rPr lang="is-IS" sz="2400" kern="0" dirty="0" smtClean="0"/>
              <a:t>…</a:t>
            </a:r>
            <a:endParaRPr lang="en-US" sz="2400" kern="0" dirty="0"/>
          </a:p>
        </p:txBody>
      </p:sp>
    </p:spTree>
    <p:extLst>
      <p:ext uri="{BB962C8B-B14F-4D97-AF65-F5344CB8AC3E}">
        <p14:creationId xmlns:p14="http://schemas.microsoft.com/office/powerpoint/2010/main" val="7539864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3"/>
          <a:srcRect b="33443"/>
          <a:stretch/>
        </p:blipFill>
        <p:spPr>
          <a:xfrm>
            <a:off x="6175127" y="1327342"/>
            <a:ext cx="1453925" cy="1270080"/>
          </a:xfrm>
          <a:prstGeom prst="rect">
            <a:avLst/>
          </a:prstGeom>
        </p:spPr>
      </p:pic>
      <p:sp>
        <p:nvSpPr>
          <p:cNvPr id="44" name="Rectangle 43"/>
          <p:cNvSpPr/>
          <p:nvPr/>
        </p:nvSpPr>
        <p:spPr>
          <a:xfrm>
            <a:off x="6549558" y="1607189"/>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53800" y="2483639"/>
            <a:ext cx="2207493" cy="369332"/>
          </a:xfrm>
          <a:prstGeom prst="rect">
            <a:avLst/>
          </a:prstGeom>
          <a:noFill/>
        </p:spPr>
        <p:txBody>
          <a:bodyPr wrap="square" rtlCol="0">
            <a:spAutoFit/>
          </a:bodyPr>
          <a:lstStyle/>
          <a:p>
            <a:r>
              <a:rPr lang="en-US" dirty="0" smtClean="0"/>
              <a:t>Customer Data</a:t>
            </a:r>
            <a:endParaRPr lang="en-US" dirty="0"/>
          </a:p>
        </p:txBody>
      </p:sp>
      <p:sp>
        <p:nvSpPr>
          <p:cNvPr id="65" name="Can 64"/>
          <p:cNvSpPr/>
          <p:nvPr/>
        </p:nvSpPr>
        <p:spPr>
          <a:xfrm>
            <a:off x="425130" y="1471071"/>
            <a:ext cx="425474" cy="572307"/>
          </a:xfrm>
          <a:prstGeom prst="can">
            <a:avLst>
              <a:gd name="adj" fmla="val 19612"/>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mtClean="0"/>
          </a:p>
          <a:p>
            <a:pPr algn="ctr"/>
            <a:endParaRPr lang="en-US" dirty="0"/>
          </a:p>
        </p:txBody>
      </p:sp>
      <p:sp>
        <p:nvSpPr>
          <p:cNvPr id="43" name="Title 2"/>
          <p:cNvSpPr txBox="1">
            <a:spLocks/>
          </p:cNvSpPr>
          <p:nvPr/>
        </p:nvSpPr>
        <p:spPr bwMode="auto">
          <a:xfrm>
            <a:off x="530344" y="360428"/>
            <a:ext cx="11388513" cy="63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733" b="0" i="0">
                <a:solidFill>
                  <a:schemeClr val="tx1"/>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189" algn="l" rtl="0" eaLnBrk="1" fontAlgn="base" hangingPunct="1">
              <a:spcBef>
                <a:spcPct val="0"/>
              </a:spcBef>
              <a:spcAft>
                <a:spcPct val="0"/>
              </a:spcAft>
              <a:defRPr sz="2200">
                <a:solidFill>
                  <a:schemeClr val="tx1"/>
                </a:solidFill>
                <a:latin typeface="Arial" charset="0"/>
                <a:ea typeface="ＭＳ Ｐゴシック" charset="0"/>
              </a:defRPr>
            </a:lvl6pPr>
            <a:lvl7pPr marL="914377" algn="l" rtl="0" eaLnBrk="1" fontAlgn="base" hangingPunct="1">
              <a:spcBef>
                <a:spcPct val="0"/>
              </a:spcBef>
              <a:spcAft>
                <a:spcPct val="0"/>
              </a:spcAft>
              <a:defRPr sz="2200">
                <a:solidFill>
                  <a:schemeClr val="tx1"/>
                </a:solidFill>
                <a:latin typeface="Arial" charset="0"/>
                <a:ea typeface="ＭＳ Ｐゴシック" charset="0"/>
              </a:defRPr>
            </a:lvl7pPr>
            <a:lvl8pPr marL="1371566" algn="l" rtl="0" eaLnBrk="1" fontAlgn="base" hangingPunct="1">
              <a:spcBef>
                <a:spcPct val="0"/>
              </a:spcBef>
              <a:spcAft>
                <a:spcPct val="0"/>
              </a:spcAft>
              <a:defRPr sz="2200">
                <a:solidFill>
                  <a:schemeClr val="tx1"/>
                </a:solidFill>
                <a:latin typeface="Arial" charset="0"/>
                <a:ea typeface="ＭＳ Ｐゴシック" charset="0"/>
              </a:defRPr>
            </a:lvl8pPr>
            <a:lvl9pPr marL="1828754"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3200" dirty="0" smtClean="0"/>
              <a:t>Demo Overview – Building a Predictive </a:t>
            </a:r>
            <a:r>
              <a:rPr lang="en-US" sz="3200" dirty="0" err="1" smtClean="0"/>
              <a:t>Chatbot</a:t>
            </a:r>
            <a:endParaRPr lang="en-US" sz="3200" kern="0" dirty="0"/>
          </a:p>
        </p:txBody>
      </p:sp>
      <p:pic>
        <p:nvPicPr>
          <p:cNvPr id="31" name="Picture 30"/>
          <p:cNvPicPr>
            <a:picLocks noChangeAspect="1"/>
          </p:cNvPicPr>
          <p:nvPr/>
        </p:nvPicPr>
        <p:blipFill>
          <a:blip r:embed="rId4"/>
          <a:stretch>
            <a:fillRect/>
          </a:stretch>
        </p:blipFill>
        <p:spPr>
          <a:xfrm>
            <a:off x="979250" y="1446373"/>
            <a:ext cx="710132" cy="710132"/>
          </a:xfrm>
          <a:prstGeom prst="rect">
            <a:avLst/>
          </a:prstGeom>
        </p:spPr>
      </p:pic>
      <p:sp>
        <p:nvSpPr>
          <p:cNvPr id="153" name="Can 152"/>
          <p:cNvSpPr/>
          <p:nvPr/>
        </p:nvSpPr>
        <p:spPr>
          <a:xfrm>
            <a:off x="608938" y="1797444"/>
            <a:ext cx="425474" cy="572307"/>
          </a:xfrm>
          <a:prstGeom prst="can">
            <a:avLst>
              <a:gd name="adj" fmla="val 19612"/>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mtClean="0"/>
          </a:p>
          <a:p>
            <a:pPr algn="ctr"/>
            <a:endParaRPr lang="en-US" dirty="0"/>
          </a:p>
        </p:txBody>
      </p:sp>
      <p:pic>
        <p:nvPicPr>
          <p:cNvPr id="42" name="Picture 41"/>
          <p:cNvPicPr>
            <a:picLocks noChangeAspect="1"/>
          </p:cNvPicPr>
          <p:nvPr/>
        </p:nvPicPr>
        <p:blipFill>
          <a:blip r:embed="rId5"/>
          <a:stretch>
            <a:fillRect/>
          </a:stretch>
        </p:blipFill>
        <p:spPr>
          <a:xfrm>
            <a:off x="6526127" y="1564927"/>
            <a:ext cx="763452" cy="763452"/>
          </a:xfrm>
          <a:prstGeom prst="rect">
            <a:avLst/>
          </a:prstGeom>
        </p:spPr>
      </p:pic>
      <p:sp>
        <p:nvSpPr>
          <p:cNvPr id="64" name="TextBox 63"/>
          <p:cNvSpPr txBox="1"/>
          <p:nvPr/>
        </p:nvSpPr>
        <p:spPr>
          <a:xfrm>
            <a:off x="5986806" y="2701022"/>
            <a:ext cx="1998919" cy="646331"/>
          </a:xfrm>
          <a:prstGeom prst="rect">
            <a:avLst/>
          </a:prstGeom>
          <a:noFill/>
        </p:spPr>
        <p:txBody>
          <a:bodyPr wrap="square" rtlCol="0">
            <a:spAutoFit/>
          </a:bodyPr>
          <a:lstStyle/>
          <a:p>
            <a:pPr algn="ctr"/>
            <a:r>
              <a:rPr lang="en-US" dirty="0" smtClean="0"/>
              <a:t>Watson Machine Learning</a:t>
            </a:r>
            <a:endParaRPr lang="en-US" dirty="0"/>
          </a:p>
        </p:txBody>
      </p:sp>
      <p:grpSp>
        <p:nvGrpSpPr>
          <p:cNvPr id="70" name="Group 69"/>
          <p:cNvGrpSpPr>
            <a:grpSpLocks noChangeAspect="1"/>
          </p:cNvGrpSpPr>
          <p:nvPr/>
        </p:nvGrpSpPr>
        <p:grpSpPr bwMode="auto">
          <a:xfrm>
            <a:off x="4592257" y="1336358"/>
            <a:ext cx="725788" cy="1112892"/>
            <a:chOff x="2143" y="1105"/>
            <a:chExt cx="406" cy="646"/>
          </a:xfrm>
          <a:solidFill>
            <a:srgbClr val="0070C0">
              <a:lumMod val="75000"/>
            </a:srgbClr>
          </a:solidFill>
        </p:grpSpPr>
        <p:sp>
          <p:nvSpPr>
            <p:cNvPr id="71" name="Freeform 70"/>
            <p:cNvSpPr>
              <a:spLocks/>
            </p:cNvSpPr>
            <p:nvPr/>
          </p:nvSpPr>
          <p:spPr bwMode="auto">
            <a:xfrm>
              <a:off x="2143" y="1105"/>
              <a:ext cx="406" cy="485"/>
            </a:xfrm>
            <a:custGeom>
              <a:avLst/>
              <a:gdLst>
                <a:gd name="T0" fmla="*/ 123 w 246"/>
                <a:gd name="T1" fmla="*/ 0 h 295"/>
                <a:gd name="T2" fmla="*/ 0 w 246"/>
                <a:gd name="T3" fmla="*/ 124 h 295"/>
                <a:gd name="T4" fmla="*/ 41 w 246"/>
                <a:gd name="T5" fmla="*/ 216 h 295"/>
                <a:gd name="T6" fmla="*/ 76 w 246"/>
                <a:gd name="T7" fmla="*/ 289 h 295"/>
                <a:gd name="T8" fmla="*/ 76 w 246"/>
                <a:gd name="T9" fmla="*/ 295 h 295"/>
                <a:gd name="T10" fmla="*/ 170 w 246"/>
                <a:gd name="T11" fmla="*/ 295 h 295"/>
                <a:gd name="T12" fmla="*/ 170 w 246"/>
                <a:gd name="T13" fmla="*/ 289 h 295"/>
                <a:gd name="T14" fmla="*/ 205 w 246"/>
                <a:gd name="T15" fmla="*/ 216 h 295"/>
                <a:gd name="T16" fmla="*/ 246 w 246"/>
                <a:gd name="T17" fmla="*/ 124 h 295"/>
                <a:gd name="T18" fmla="*/ 123 w 246"/>
                <a:gd name="T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95">
                  <a:moveTo>
                    <a:pt x="123" y="0"/>
                  </a:moveTo>
                  <a:cubicBezTo>
                    <a:pt x="55" y="0"/>
                    <a:pt x="0" y="56"/>
                    <a:pt x="0" y="124"/>
                  </a:cubicBezTo>
                  <a:cubicBezTo>
                    <a:pt x="0" y="158"/>
                    <a:pt x="17" y="191"/>
                    <a:pt x="41" y="216"/>
                  </a:cubicBezTo>
                  <a:cubicBezTo>
                    <a:pt x="69" y="245"/>
                    <a:pt x="76" y="265"/>
                    <a:pt x="76" y="289"/>
                  </a:cubicBezTo>
                  <a:cubicBezTo>
                    <a:pt x="76" y="295"/>
                    <a:pt x="76" y="295"/>
                    <a:pt x="76" y="295"/>
                  </a:cubicBezTo>
                  <a:cubicBezTo>
                    <a:pt x="170" y="295"/>
                    <a:pt x="170" y="295"/>
                    <a:pt x="170" y="295"/>
                  </a:cubicBezTo>
                  <a:cubicBezTo>
                    <a:pt x="170" y="289"/>
                    <a:pt x="170" y="289"/>
                    <a:pt x="170" y="289"/>
                  </a:cubicBezTo>
                  <a:cubicBezTo>
                    <a:pt x="170" y="265"/>
                    <a:pt x="177" y="245"/>
                    <a:pt x="205" y="216"/>
                  </a:cubicBezTo>
                  <a:cubicBezTo>
                    <a:pt x="229" y="191"/>
                    <a:pt x="246" y="158"/>
                    <a:pt x="246" y="124"/>
                  </a:cubicBezTo>
                  <a:cubicBezTo>
                    <a:pt x="246" y="56"/>
                    <a:pt x="191" y="0"/>
                    <a:pt x="123" y="0"/>
                  </a:cubicBezTo>
                </a:path>
              </a:pathLst>
            </a:custGeom>
            <a:noFill/>
            <a:ln w="15875" cap="rnd">
              <a:solidFill>
                <a:srgbClr val="FFFFFF"/>
              </a:solidFill>
              <a:prstDash val="solid"/>
              <a:round/>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3" name="Line 32"/>
            <p:cNvSpPr>
              <a:spLocks noChangeShapeType="1"/>
            </p:cNvSpPr>
            <p:nvPr/>
          </p:nvSpPr>
          <p:spPr bwMode="auto">
            <a:xfrm>
              <a:off x="2268" y="1644"/>
              <a:ext cx="15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4" name="Line 33"/>
            <p:cNvSpPr>
              <a:spLocks noChangeShapeType="1"/>
            </p:cNvSpPr>
            <p:nvPr/>
          </p:nvSpPr>
          <p:spPr bwMode="auto">
            <a:xfrm>
              <a:off x="2268" y="1697"/>
              <a:ext cx="15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5" name="Line 34"/>
            <p:cNvSpPr>
              <a:spLocks noChangeShapeType="1"/>
            </p:cNvSpPr>
            <p:nvPr/>
          </p:nvSpPr>
          <p:spPr bwMode="auto">
            <a:xfrm>
              <a:off x="2298" y="1751"/>
              <a:ext cx="9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6" name="Freeform 75"/>
            <p:cNvSpPr>
              <a:spLocks/>
            </p:cNvSpPr>
            <p:nvPr/>
          </p:nvSpPr>
          <p:spPr bwMode="auto">
            <a:xfrm>
              <a:off x="2211" y="1176"/>
              <a:ext cx="270" cy="271"/>
            </a:xfrm>
            <a:custGeom>
              <a:avLst/>
              <a:gdLst>
                <a:gd name="T0" fmla="*/ 164 w 164"/>
                <a:gd name="T1" fmla="*/ 73 h 165"/>
                <a:gd name="T2" fmla="*/ 148 w 164"/>
                <a:gd name="T3" fmla="*/ 66 h 165"/>
                <a:gd name="T4" fmla="*/ 138 w 164"/>
                <a:gd name="T5" fmla="*/ 55 h 165"/>
                <a:gd name="T6" fmla="*/ 147 w 164"/>
                <a:gd name="T7" fmla="*/ 41 h 165"/>
                <a:gd name="T8" fmla="*/ 134 w 164"/>
                <a:gd name="T9" fmla="*/ 18 h 165"/>
                <a:gd name="T10" fmla="*/ 117 w 164"/>
                <a:gd name="T11" fmla="*/ 25 h 165"/>
                <a:gd name="T12" fmla="*/ 103 w 164"/>
                <a:gd name="T13" fmla="*/ 23 h 165"/>
                <a:gd name="T14" fmla="*/ 98 w 164"/>
                <a:gd name="T15" fmla="*/ 7 h 165"/>
                <a:gd name="T16" fmla="*/ 73 w 164"/>
                <a:gd name="T17" fmla="*/ 0 h 165"/>
                <a:gd name="T18" fmla="*/ 66 w 164"/>
                <a:gd name="T19" fmla="*/ 17 h 165"/>
                <a:gd name="T20" fmla="*/ 55 w 164"/>
                <a:gd name="T21" fmla="*/ 26 h 165"/>
                <a:gd name="T22" fmla="*/ 40 w 164"/>
                <a:gd name="T23" fmla="*/ 18 h 165"/>
                <a:gd name="T24" fmla="*/ 17 w 164"/>
                <a:gd name="T25" fmla="*/ 31 h 165"/>
                <a:gd name="T26" fmla="*/ 24 w 164"/>
                <a:gd name="T27" fmla="*/ 48 h 165"/>
                <a:gd name="T28" fmla="*/ 23 w 164"/>
                <a:gd name="T29" fmla="*/ 62 h 165"/>
                <a:gd name="T30" fmla="*/ 7 w 164"/>
                <a:gd name="T31" fmla="*/ 66 h 165"/>
                <a:gd name="T32" fmla="*/ 0 w 164"/>
                <a:gd name="T33" fmla="*/ 92 h 165"/>
                <a:gd name="T34" fmla="*/ 17 w 164"/>
                <a:gd name="T35" fmla="*/ 99 h 165"/>
                <a:gd name="T36" fmla="*/ 26 w 164"/>
                <a:gd name="T37" fmla="*/ 110 h 165"/>
                <a:gd name="T38" fmla="*/ 17 w 164"/>
                <a:gd name="T39" fmla="*/ 124 h 165"/>
                <a:gd name="T40" fmla="*/ 31 w 164"/>
                <a:gd name="T41" fmla="*/ 147 h 165"/>
                <a:gd name="T42" fmla="*/ 47 w 164"/>
                <a:gd name="T43" fmla="*/ 140 h 165"/>
                <a:gd name="T44" fmla="*/ 62 w 164"/>
                <a:gd name="T45" fmla="*/ 142 h 165"/>
                <a:gd name="T46" fmla="*/ 66 w 164"/>
                <a:gd name="T47" fmla="*/ 158 h 165"/>
                <a:gd name="T48" fmla="*/ 92 w 164"/>
                <a:gd name="T49" fmla="*/ 165 h 165"/>
                <a:gd name="T50" fmla="*/ 98 w 164"/>
                <a:gd name="T51" fmla="*/ 148 h 165"/>
                <a:gd name="T52" fmla="*/ 110 w 164"/>
                <a:gd name="T53" fmla="*/ 139 h 165"/>
                <a:gd name="T54" fmla="*/ 124 w 164"/>
                <a:gd name="T55" fmla="*/ 147 h 165"/>
                <a:gd name="T56" fmla="*/ 147 w 164"/>
                <a:gd name="T57" fmla="*/ 134 h 165"/>
                <a:gd name="T58" fmla="*/ 140 w 164"/>
                <a:gd name="T59" fmla="*/ 117 h 165"/>
                <a:gd name="T60" fmla="*/ 141 w 164"/>
                <a:gd name="T61" fmla="*/ 103 h 165"/>
                <a:gd name="T62" fmla="*/ 158 w 164"/>
                <a:gd name="T63" fmla="*/ 9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65">
                  <a:moveTo>
                    <a:pt x="164" y="92"/>
                  </a:moveTo>
                  <a:cubicBezTo>
                    <a:pt x="164" y="73"/>
                    <a:pt x="164" y="73"/>
                    <a:pt x="164" y="73"/>
                  </a:cubicBezTo>
                  <a:cubicBezTo>
                    <a:pt x="164" y="69"/>
                    <a:pt x="161" y="66"/>
                    <a:pt x="158" y="66"/>
                  </a:cubicBezTo>
                  <a:cubicBezTo>
                    <a:pt x="148" y="66"/>
                    <a:pt x="148" y="66"/>
                    <a:pt x="148" y="66"/>
                  </a:cubicBezTo>
                  <a:cubicBezTo>
                    <a:pt x="145" y="66"/>
                    <a:pt x="142" y="65"/>
                    <a:pt x="141" y="62"/>
                  </a:cubicBezTo>
                  <a:cubicBezTo>
                    <a:pt x="138" y="55"/>
                    <a:pt x="138" y="55"/>
                    <a:pt x="138" y="55"/>
                  </a:cubicBezTo>
                  <a:cubicBezTo>
                    <a:pt x="137" y="52"/>
                    <a:pt x="138" y="50"/>
                    <a:pt x="140" y="48"/>
                  </a:cubicBezTo>
                  <a:cubicBezTo>
                    <a:pt x="147" y="41"/>
                    <a:pt x="147" y="41"/>
                    <a:pt x="147" y="41"/>
                  </a:cubicBezTo>
                  <a:cubicBezTo>
                    <a:pt x="150" y="38"/>
                    <a:pt x="150" y="34"/>
                    <a:pt x="147" y="31"/>
                  </a:cubicBezTo>
                  <a:cubicBezTo>
                    <a:pt x="134" y="18"/>
                    <a:pt x="134" y="18"/>
                    <a:pt x="134" y="18"/>
                  </a:cubicBezTo>
                  <a:cubicBezTo>
                    <a:pt x="131" y="15"/>
                    <a:pt x="127" y="15"/>
                    <a:pt x="124" y="18"/>
                  </a:cubicBezTo>
                  <a:cubicBezTo>
                    <a:pt x="117" y="25"/>
                    <a:pt x="117" y="25"/>
                    <a:pt x="117" y="25"/>
                  </a:cubicBezTo>
                  <a:cubicBezTo>
                    <a:pt x="115" y="27"/>
                    <a:pt x="112" y="27"/>
                    <a:pt x="110" y="26"/>
                  </a:cubicBezTo>
                  <a:cubicBezTo>
                    <a:pt x="103" y="23"/>
                    <a:pt x="103" y="23"/>
                    <a:pt x="103" y="23"/>
                  </a:cubicBezTo>
                  <a:cubicBezTo>
                    <a:pt x="100" y="22"/>
                    <a:pt x="98" y="20"/>
                    <a:pt x="98" y="17"/>
                  </a:cubicBezTo>
                  <a:cubicBezTo>
                    <a:pt x="98" y="7"/>
                    <a:pt x="98" y="7"/>
                    <a:pt x="98" y="7"/>
                  </a:cubicBezTo>
                  <a:cubicBezTo>
                    <a:pt x="98" y="3"/>
                    <a:pt x="95" y="0"/>
                    <a:pt x="92" y="0"/>
                  </a:cubicBezTo>
                  <a:cubicBezTo>
                    <a:pt x="73" y="0"/>
                    <a:pt x="73" y="0"/>
                    <a:pt x="73" y="0"/>
                  </a:cubicBezTo>
                  <a:cubicBezTo>
                    <a:pt x="69" y="0"/>
                    <a:pt x="66" y="3"/>
                    <a:pt x="66" y="7"/>
                  </a:cubicBezTo>
                  <a:cubicBezTo>
                    <a:pt x="66" y="17"/>
                    <a:pt x="66" y="17"/>
                    <a:pt x="66" y="17"/>
                  </a:cubicBezTo>
                  <a:cubicBezTo>
                    <a:pt x="66" y="20"/>
                    <a:pt x="64" y="22"/>
                    <a:pt x="62" y="23"/>
                  </a:cubicBezTo>
                  <a:cubicBezTo>
                    <a:pt x="55" y="26"/>
                    <a:pt x="55" y="26"/>
                    <a:pt x="55" y="26"/>
                  </a:cubicBezTo>
                  <a:cubicBezTo>
                    <a:pt x="52" y="27"/>
                    <a:pt x="49" y="27"/>
                    <a:pt x="47" y="25"/>
                  </a:cubicBezTo>
                  <a:cubicBezTo>
                    <a:pt x="40" y="18"/>
                    <a:pt x="40" y="18"/>
                    <a:pt x="40" y="18"/>
                  </a:cubicBezTo>
                  <a:cubicBezTo>
                    <a:pt x="38" y="15"/>
                    <a:pt x="33" y="15"/>
                    <a:pt x="31" y="18"/>
                  </a:cubicBezTo>
                  <a:cubicBezTo>
                    <a:pt x="17" y="31"/>
                    <a:pt x="17" y="31"/>
                    <a:pt x="17" y="31"/>
                  </a:cubicBezTo>
                  <a:cubicBezTo>
                    <a:pt x="15" y="34"/>
                    <a:pt x="15" y="38"/>
                    <a:pt x="17" y="41"/>
                  </a:cubicBezTo>
                  <a:cubicBezTo>
                    <a:pt x="24" y="48"/>
                    <a:pt x="24" y="48"/>
                    <a:pt x="24" y="48"/>
                  </a:cubicBezTo>
                  <a:cubicBezTo>
                    <a:pt x="26" y="50"/>
                    <a:pt x="27" y="52"/>
                    <a:pt x="26" y="55"/>
                  </a:cubicBezTo>
                  <a:cubicBezTo>
                    <a:pt x="23" y="62"/>
                    <a:pt x="23" y="62"/>
                    <a:pt x="23" y="62"/>
                  </a:cubicBezTo>
                  <a:cubicBezTo>
                    <a:pt x="22" y="65"/>
                    <a:pt x="19" y="66"/>
                    <a:pt x="17" y="66"/>
                  </a:cubicBezTo>
                  <a:cubicBezTo>
                    <a:pt x="7" y="66"/>
                    <a:pt x="7" y="66"/>
                    <a:pt x="7" y="66"/>
                  </a:cubicBezTo>
                  <a:cubicBezTo>
                    <a:pt x="3" y="66"/>
                    <a:pt x="0" y="69"/>
                    <a:pt x="0" y="73"/>
                  </a:cubicBezTo>
                  <a:cubicBezTo>
                    <a:pt x="0" y="92"/>
                    <a:pt x="0" y="92"/>
                    <a:pt x="0" y="92"/>
                  </a:cubicBezTo>
                  <a:cubicBezTo>
                    <a:pt x="0" y="96"/>
                    <a:pt x="3" y="99"/>
                    <a:pt x="7" y="99"/>
                  </a:cubicBezTo>
                  <a:cubicBezTo>
                    <a:pt x="17" y="99"/>
                    <a:pt x="17" y="99"/>
                    <a:pt x="17" y="99"/>
                  </a:cubicBezTo>
                  <a:cubicBezTo>
                    <a:pt x="20" y="99"/>
                    <a:pt x="22" y="100"/>
                    <a:pt x="23" y="103"/>
                  </a:cubicBezTo>
                  <a:cubicBezTo>
                    <a:pt x="26" y="110"/>
                    <a:pt x="26" y="110"/>
                    <a:pt x="26" y="110"/>
                  </a:cubicBezTo>
                  <a:cubicBezTo>
                    <a:pt x="27" y="112"/>
                    <a:pt x="26" y="115"/>
                    <a:pt x="24" y="117"/>
                  </a:cubicBezTo>
                  <a:cubicBezTo>
                    <a:pt x="17" y="124"/>
                    <a:pt x="17" y="124"/>
                    <a:pt x="17" y="124"/>
                  </a:cubicBezTo>
                  <a:cubicBezTo>
                    <a:pt x="15" y="127"/>
                    <a:pt x="15" y="131"/>
                    <a:pt x="17" y="134"/>
                  </a:cubicBezTo>
                  <a:cubicBezTo>
                    <a:pt x="31" y="147"/>
                    <a:pt x="31" y="147"/>
                    <a:pt x="31" y="147"/>
                  </a:cubicBezTo>
                  <a:cubicBezTo>
                    <a:pt x="33" y="150"/>
                    <a:pt x="38" y="150"/>
                    <a:pt x="40" y="147"/>
                  </a:cubicBezTo>
                  <a:cubicBezTo>
                    <a:pt x="47" y="140"/>
                    <a:pt x="47" y="140"/>
                    <a:pt x="47" y="140"/>
                  </a:cubicBezTo>
                  <a:cubicBezTo>
                    <a:pt x="49" y="138"/>
                    <a:pt x="52" y="138"/>
                    <a:pt x="55" y="139"/>
                  </a:cubicBezTo>
                  <a:cubicBezTo>
                    <a:pt x="62" y="142"/>
                    <a:pt x="62" y="142"/>
                    <a:pt x="62" y="142"/>
                  </a:cubicBezTo>
                  <a:cubicBezTo>
                    <a:pt x="64" y="143"/>
                    <a:pt x="66" y="145"/>
                    <a:pt x="66" y="148"/>
                  </a:cubicBezTo>
                  <a:cubicBezTo>
                    <a:pt x="66" y="158"/>
                    <a:pt x="66" y="158"/>
                    <a:pt x="66" y="158"/>
                  </a:cubicBezTo>
                  <a:cubicBezTo>
                    <a:pt x="66" y="162"/>
                    <a:pt x="69" y="165"/>
                    <a:pt x="73" y="165"/>
                  </a:cubicBezTo>
                  <a:cubicBezTo>
                    <a:pt x="92" y="165"/>
                    <a:pt x="92" y="165"/>
                    <a:pt x="92" y="165"/>
                  </a:cubicBezTo>
                  <a:cubicBezTo>
                    <a:pt x="95" y="165"/>
                    <a:pt x="98" y="162"/>
                    <a:pt x="98" y="158"/>
                  </a:cubicBezTo>
                  <a:cubicBezTo>
                    <a:pt x="98" y="148"/>
                    <a:pt x="98" y="148"/>
                    <a:pt x="98" y="148"/>
                  </a:cubicBezTo>
                  <a:cubicBezTo>
                    <a:pt x="98" y="145"/>
                    <a:pt x="100" y="143"/>
                    <a:pt x="103" y="142"/>
                  </a:cubicBezTo>
                  <a:cubicBezTo>
                    <a:pt x="110" y="139"/>
                    <a:pt x="110" y="139"/>
                    <a:pt x="110" y="139"/>
                  </a:cubicBezTo>
                  <a:cubicBezTo>
                    <a:pt x="112" y="138"/>
                    <a:pt x="115" y="138"/>
                    <a:pt x="117" y="140"/>
                  </a:cubicBezTo>
                  <a:cubicBezTo>
                    <a:pt x="124" y="147"/>
                    <a:pt x="124" y="147"/>
                    <a:pt x="124" y="147"/>
                  </a:cubicBezTo>
                  <a:cubicBezTo>
                    <a:pt x="127" y="150"/>
                    <a:pt x="131" y="150"/>
                    <a:pt x="134" y="147"/>
                  </a:cubicBezTo>
                  <a:cubicBezTo>
                    <a:pt x="147" y="134"/>
                    <a:pt x="147" y="134"/>
                    <a:pt x="147" y="134"/>
                  </a:cubicBezTo>
                  <a:cubicBezTo>
                    <a:pt x="150" y="131"/>
                    <a:pt x="150" y="127"/>
                    <a:pt x="147" y="124"/>
                  </a:cubicBezTo>
                  <a:cubicBezTo>
                    <a:pt x="140" y="117"/>
                    <a:pt x="140" y="117"/>
                    <a:pt x="140" y="117"/>
                  </a:cubicBezTo>
                  <a:cubicBezTo>
                    <a:pt x="138" y="115"/>
                    <a:pt x="137" y="112"/>
                    <a:pt x="138" y="110"/>
                  </a:cubicBezTo>
                  <a:cubicBezTo>
                    <a:pt x="141" y="103"/>
                    <a:pt x="141" y="103"/>
                    <a:pt x="141" y="103"/>
                  </a:cubicBezTo>
                  <a:cubicBezTo>
                    <a:pt x="142" y="100"/>
                    <a:pt x="145" y="99"/>
                    <a:pt x="148" y="99"/>
                  </a:cubicBezTo>
                  <a:cubicBezTo>
                    <a:pt x="158" y="99"/>
                    <a:pt x="158" y="99"/>
                    <a:pt x="158" y="99"/>
                  </a:cubicBezTo>
                  <a:cubicBezTo>
                    <a:pt x="161" y="99"/>
                    <a:pt x="164" y="96"/>
                    <a:pt x="164" y="92"/>
                  </a:cubicBezTo>
                  <a:close/>
                </a:path>
              </a:pathLst>
            </a:custGeom>
            <a:noFill/>
            <a:ln w="15875" cap="rnd">
              <a:solidFill>
                <a:srgbClr val="FFFFFF"/>
              </a:solidFill>
              <a:prstDash val="solid"/>
              <a:round/>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grpSp>
      <p:sp>
        <p:nvSpPr>
          <p:cNvPr id="77" name="TextBox 76"/>
          <p:cNvSpPr txBox="1"/>
          <p:nvPr/>
        </p:nvSpPr>
        <p:spPr>
          <a:xfrm>
            <a:off x="3835419" y="2623128"/>
            <a:ext cx="2339708" cy="923330"/>
          </a:xfrm>
          <a:prstGeom prst="rect">
            <a:avLst/>
          </a:prstGeom>
          <a:noFill/>
        </p:spPr>
        <p:txBody>
          <a:bodyPr wrap="square" rtlCol="0">
            <a:spAutoFit/>
          </a:bodyPr>
          <a:lstStyle/>
          <a:p>
            <a:pPr algn="ctr"/>
            <a:r>
              <a:rPr lang="en-US" dirty="0" smtClean="0"/>
              <a:t>Fitness Class Recommendation Model</a:t>
            </a:r>
            <a:endParaRPr lang="en-US" dirty="0"/>
          </a:p>
        </p:txBody>
      </p:sp>
      <p:sp>
        <p:nvSpPr>
          <p:cNvPr id="78" name="Flowchart: Connector 23"/>
          <p:cNvSpPr/>
          <p:nvPr/>
        </p:nvSpPr>
        <p:spPr>
          <a:xfrm>
            <a:off x="8452694" y="1323637"/>
            <a:ext cx="1490839" cy="130080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RESTful </a:t>
            </a:r>
            <a:r>
              <a:rPr lang="en-US" sz="1200" smtClean="0"/>
              <a:t>Web Service</a:t>
            </a:r>
            <a:endParaRPr lang="en-US" sz="1200" dirty="0"/>
          </a:p>
        </p:txBody>
      </p:sp>
      <p:pic>
        <p:nvPicPr>
          <p:cNvPr id="80" name="Picture 79"/>
          <p:cNvPicPr>
            <a:picLocks noChangeAspect="1"/>
          </p:cNvPicPr>
          <p:nvPr/>
        </p:nvPicPr>
        <p:blipFill rotWithShape="1">
          <a:blip r:embed="rId3"/>
          <a:srcRect b="33443"/>
          <a:stretch/>
        </p:blipFill>
        <p:spPr>
          <a:xfrm>
            <a:off x="1010667" y="3546458"/>
            <a:ext cx="1453925" cy="1270080"/>
          </a:xfrm>
          <a:prstGeom prst="rect">
            <a:avLst/>
          </a:prstGeom>
        </p:spPr>
      </p:pic>
      <p:pic>
        <p:nvPicPr>
          <p:cNvPr id="15" name="Picture 14"/>
          <p:cNvPicPr>
            <a:picLocks noChangeAspect="1"/>
          </p:cNvPicPr>
          <p:nvPr/>
        </p:nvPicPr>
        <p:blipFill>
          <a:blip r:embed="rId6"/>
          <a:stretch>
            <a:fillRect/>
          </a:stretch>
        </p:blipFill>
        <p:spPr>
          <a:xfrm>
            <a:off x="1312711" y="3758846"/>
            <a:ext cx="850423" cy="850423"/>
          </a:xfrm>
          <a:prstGeom prst="rect">
            <a:avLst/>
          </a:prstGeom>
        </p:spPr>
      </p:pic>
      <p:sp>
        <p:nvSpPr>
          <p:cNvPr id="82" name="TextBox 81"/>
          <p:cNvSpPr txBox="1"/>
          <p:nvPr/>
        </p:nvSpPr>
        <p:spPr>
          <a:xfrm>
            <a:off x="765938" y="5028926"/>
            <a:ext cx="1998919" cy="646331"/>
          </a:xfrm>
          <a:prstGeom prst="rect">
            <a:avLst/>
          </a:prstGeom>
          <a:noFill/>
        </p:spPr>
        <p:txBody>
          <a:bodyPr wrap="square" rtlCol="0">
            <a:spAutoFit/>
          </a:bodyPr>
          <a:lstStyle/>
          <a:p>
            <a:pPr algn="ctr"/>
            <a:r>
              <a:rPr lang="en-US" dirty="0" smtClean="0"/>
              <a:t>Watson Conversation</a:t>
            </a:r>
            <a:endParaRPr lang="en-US"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2314" y="3546538"/>
            <a:ext cx="1270000" cy="1270000"/>
          </a:xfrm>
          <a:prstGeom prst="rect">
            <a:avLst/>
          </a:prstGeom>
        </p:spPr>
      </p:pic>
      <p:sp>
        <p:nvSpPr>
          <p:cNvPr id="90" name="TextBox 89"/>
          <p:cNvSpPr txBox="1"/>
          <p:nvPr/>
        </p:nvSpPr>
        <p:spPr>
          <a:xfrm>
            <a:off x="3126905" y="4982759"/>
            <a:ext cx="1998919" cy="369332"/>
          </a:xfrm>
          <a:prstGeom prst="rect">
            <a:avLst/>
          </a:prstGeom>
          <a:noFill/>
        </p:spPr>
        <p:txBody>
          <a:bodyPr wrap="square" rtlCol="0">
            <a:spAutoFit/>
          </a:bodyPr>
          <a:lstStyle/>
          <a:p>
            <a:pPr algn="ctr"/>
            <a:r>
              <a:rPr lang="en-US" dirty="0" smtClean="0"/>
              <a:t>Trained </a:t>
            </a:r>
            <a:r>
              <a:rPr lang="en-US" dirty="0" err="1" smtClean="0"/>
              <a:t>Chatbot</a:t>
            </a:r>
            <a:endParaRPr lang="en-US" dirty="0"/>
          </a:p>
        </p:txBody>
      </p:sp>
      <p:sp>
        <p:nvSpPr>
          <p:cNvPr id="92" name="Flowchart: Connector 23"/>
          <p:cNvSpPr/>
          <p:nvPr/>
        </p:nvSpPr>
        <p:spPr>
          <a:xfrm>
            <a:off x="5949970" y="3586367"/>
            <a:ext cx="1490839" cy="130080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RESTful </a:t>
            </a:r>
            <a:r>
              <a:rPr lang="en-US" sz="1200" smtClean="0"/>
              <a:t>Web Service</a:t>
            </a:r>
            <a:endParaRPr lang="en-US" sz="1200" dirty="0"/>
          </a:p>
        </p:txBody>
      </p:sp>
      <p:pic>
        <p:nvPicPr>
          <p:cNvPr id="22" name="Picture 21"/>
          <p:cNvPicPr>
            <a:picLocks noChangeAspect="1"/>
          </p:cNvPicPr>
          <p:nvPr/>
        </p:nvPicPr>
        <p:blipFill>
          <a:blip r:embed="rId8"/>
          <a:stretch>
            <a:fillRect/>
          </a:stretch>
        </p:blipFill>
        <p:spPr>
          <a:xfrm>
            <a:off x="8840108" y="3161888"/>
            <a:ext cx="2149766" cy="2149766"/>
          </a:xfrm>
          <a:prstGeom prst="rect">
            <a:avLst/>
          </a:prstGeom>
        </p:spPr>
      </p:pic>
      <p:sp>
        <p:nvSpPr>
          <p:cNvPr id="114" name="Rectangle 113"/>
          <p:cNvSpPr/>
          <p:nvPr/>
        </p:nvSpPr>
        <p:spPr>
          <a:xfrm>
            <a:off x="3718594" y="5771401"/>
            <a:ext cx="4009030" cy="93180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27" name="Straight Arrow Connector 26"/>
          <p:cNvCxnSpPr>
            <a:stCxn id="92" idx="6"/>
            <a:endCxn id="22" idx="1"/>
          </p:cNvCxnSpPr>
          <p:nvPr/>
        </p:nvCxnSpPr>
        <p:spPr>
          <a:xfrm flipV="1">
            <a:off x="7440809" y="4236771"/>
            <a:ext cx="1399299" cy="1"/>
          </a:xfrm>
          <a:prstGeom prst="straightConnector1">
            <a:avLst/>
          </a:prstGeom>
          <a:ln w="635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78" idx="5"/>
            <a:endCxn id="22" idx="0"/>
          </p:cNvCxnSpPr>
          <p:nvPr/>
        </p:nvCxnSpPr>
        <p:spPr>
          <a:xfrm>
            <a:off x="9725205" y="2433947"/>
            <a:ext cx="189786" cy="727941"/>
          </a:xfrm>
          <a:prstGeom prst="straightConnector1">
            <a:avLst/>
          </a:prstGeom>
          <a:ln w="63500">
            <a:headEnd type="triangle"/>
            <a:tailEnd type="triangle"/>
          </a:ln>
          <a:effectLst>
            <a:outerShdw blurRad="40000" dist="20000" dir="5400000" rotWithShape="0">
              <a:srgbClr val="000000">
                <a:alpha val="38000"/>
              </a:srgbClr>
            </a:outerShdw>
            <a:softEdge rad="0"/>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9382430" y="5311654"/>
            <a:ext cx="2492910" cy="646331"/>
          </a:xfrm>
          <a:prstGeom prst="rect">
            <a:avLst/>
          </a:prstGeom>
          <a:noFill/>
        </p:spPr>
        <p:txBody>
          <a:bodyPr wrap="square" rtlCol="0">
            <a:spAutoFit/>
          </a:bodyPr>
          <a:lstStyle/>
          <a:p>
            <a:pPr algn="ctr"/>
            <a:r>
              <a:rPr lang="en-US" dirty="0" smtClean="0"/>
              <a:t>Node-RED </a:t>
            </a:r>
          </a:p>
          <a:p>
            <a:pPr algn="ctr"/>
            <a:r>
              <a:rPr lang="en-US" dirty="0" smtClean="0"/>
              <a:t>Web Application</a:t>
            </a:r>
            <a:endParaRPr lang="en-US" dirty="0"/>
          </a:p>
        </p:txBody>
      </p:sp>
      <p:pic>
        <p:nvPicPr>
          <p:cNvPr id="112" name="Picture 1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6717" y="4674555"/>
            <a:ext cx="1074478" cy="1074478"/>
          </a:xfrm>
          <a:prstGeom prst="rect">
            <a:avLst/>
          </a:prstGeom>
        </p:spPr>
      </p:pic>
      <p:pic>
        <p:nvPicPr>
          <p:cNvPr id="115" name="Picture 114"/>
          <p:cNvPicPr>
            <a:picLocks noChangeAspect="1"/>
          </p:cNvPicPr>
          <p:nvPr/>
        </p:nvPicPr>
        <p:blipFill>
          <a:blip r:embed="rId10"/>
          <a:stretch>
            <a:fillRect/>
          </a:stretch>
        </p:blipFill>
        <p:spPr>
          <a:xfrm>
            <a:off x="10243670" y="2763848"/>
            <a:ext cx="1559418" cy="935651"/>
          </a:xfrm>
          <a:prstGeom prst="rect">
            <a:avLst/>
          </a:prstGeom>
        </p:spPr>
      </p:pic>
      <p:pic>
        <p:nvPicPr>
          <p:cNvPr id="40" name="Picture 39"/>
          <p:cNvPicPr>
            <a:picLocks noChangeAspect="1"/>
          </p:cNvPicPr>
          <p:nvPr/>
        </p:nvPicPr>
        <p:blipFill rotWithShape="1">
          <a:blip r:embed="rId3"/>
          <a:srcRect b="33443"/>
          <a:stretch/>
        </p:blipFill>
        <p:spPr>
          <a:xfrm>
            <a:off x="2433719" y="1260732"/>
            <a:ext cx="1453925" cy="1270080"/>
          </a:xfrm>
          <a:prstGeom prst="rect">
            <a:avLst/>
          </a:prstGeom>
        </p:spPr>
      </p:pic>
      <p:sp>
        <p:nvSpPr>
          <p:cNvPr id="45" name="Rectangle 44"/>
          <p:cNvSpPr/>
          <p:nvPr/>
        </p:nvSpPr>
        <p:spPr>
          <a:xfrm>
            <a:off x="2823741" y="1555274"/>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11"/>
          <a:stretch>
            <a:fillRect/>
          </a:stretch>
        </p:blipFill>
        <p:spPr>
          <a:xfrm>
            <a:off x="2725623" y="1699967"/>
            <a:ext cx="907451" cy="385139"/>
          </a:xfrm>
          <a:prstGeom prst="rect">
            <a:avLst/>
          </a:prstGeom>
          <a:effectLst>
            <a:softEdge rad="0"/>
          </a:effectLst>
        </p:spPr>
      </p:pic>
      <p:sp>
        <p:nvSpPr>
          <p:cNvPr id="47" name="TextBox 46"/>
          <p:cNvSpPr txBox="1"/>
          <p:nvPr/>
        </p:nvSpPr>
        <p:spPr>
          <a:xfrm>
            <a:off x="2161221" y="2668305"/>
            <a:ext cx="1998919" cy="646331"/>
          </a:xfrm>
          <a:prstGeom prst="rect">
            <a:avLst/>
          </a:prstGeom>
          <a:noFill/>
        </p:spPr>
        <p:txBody>
          <a:bodyPr wrap="square" rtlCol="0">
            <a:spAutoFit/>
          </a:bodyPr>
          <a:lstStyle/>
          <a:p>
            <a:pPr algn="ctr"/>
            <a:r>
              <a:rPr lang="en-US" dirty="0" smtClean="0"/>
              <a:t>Data Science Experience</a:t>
            </a:r>
            <a:endParaRPr lang="en-US" dirty="0"/>
          </a:p>
        </p:txBody>
      </p:sp>
      <p:cxnSp>
        <p:nvCxnSpPr>
          <p:cNvPr id="8" name="Straight Arrow Connector 7"/>
          <p:cNvCxnSpPr/>
          <p:nvPr/>
        </p:nvCxnSpPr>
        <p:spPr>
          <a:xfrm>
            <a:off x="1891494" y="1892535"/>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061033" y="1900228"/>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5547485" y="1918606"/>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7822835" y="1961619"/>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703230" y="4179932"/>
            <a:ext cx="628573" cy="156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940092" y="4236771"/>
            <a:ext cx="566181"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12"/>
          <a:stretch>
            <a:fillRect/>
          </a:stretch>
        </p:blipFill>
        <p:spPr>
          <a:xfrm>
            <a:off x="3809882" y="5466942"/>
            <a:ext cx="3810000" cy="1473200"/>
          </a:xfrm>
          <a:prstGeom prst="rect">
            <a:avLst/>
          </a:prstGeom>
        </p:spPr>
      </p:pic>
    </p:spTree>
    <p:extLst>
      <p:ext uri="{BB962C8B-B14F-4D97-AF65-F5344CB8AC3E}">
        <p14:creationId xmlns:p14="http://schemas.microsoft.com/office/powerpoint/2010/main" val="1333234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3"/>
          <a:srcRect b="33443"/>
          <a:stretch/>
        </p:blipFill>
        <p:spPr>
          <a:xfrm>
            <a:off x="6175127" y="1327342"/>
            <a:ext cx="1453925" cy="1270080"/>
          </a:xfrm>
          <a:prstGeom prst="rect">
            <a:avLst/>
          </a:prstGeom>
        </p:spPr>
      </p:pic>
      <p:sp>
        <p:nvSpPr>
          <p:cNvPr id="44" name="Rectangle 43"/>
          <p:cNvSpPr/>
          <p:nvPr/>
        </p:nvSpPr>
        <p:spPr>
          <a:xfrm>
            <a:off x="6549558" y="1607189"/>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53800" y="2483639"/>
            <a:ext cx="2207493" cy="369332"/>
          </a:xfrm>
          <a:prstGeom prst="rect">
            <a:avLst/>
          </a:prstGeom>
          <a:noFill/>
        </p:spPr>
        <p:txBody>
          <a:bodyPr wrap="square" rtlCol="0">
            <a:spAutoFit/>
          </a:bodyPr>
          <a:lstStyle/>
          <a:p>
            <a:r>
              <a:rPr lang="en-US" dirty="0" smtClean="0"/>
              <a:t>Customer Data</a:t>
            </a:r>
            <a:endParaRPr lang="en-US" dirty="0"/>
          </a:p>
        </p:txBody>
      </p:sp>
      <p:sp>
        <p:nvSpPr>
          <p:cNvPr id="65" name="Can 64"/>
          <p:cNvSpPr/>
          <p:nvPr/>
        </p:nvSpPr>
        <p:spPr>
          <a:xfrm>
            <a:off x="425130" y="1471071"/>
            <a:ext cx="425474" cy="572307"/>
          </a:xfrm>
          <a:prstGeom prst="can">
            <a:avLst>
              <a:gd name="adj" fmla="val 19612"/>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mtClean="0"/>
          </a:p>
          <a:p>
            <a:pPr algn="ctr"/>
            <a:endParaRPr lang="en-US" dirty="0"/>
          </a:p>
        </p:txBody>
      </p:sp>
      <p:sp>
        <p:nvSpPr>
          <p:cNvPr id="43" name="Title 2"/>
          <p:cNvSpPr txBox="1">
            <a:spLocks/>
          </p:cNvSpPr>
          <p:nvPr/>
        </p:nvSpPr>
        <p:spPr bwMode="auto">
          <a:xfrm>
            <a:off x="530344" y="360428"/>
            <a:ext cx="11388513" cy="63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3733" b="0" i="0">
                <a:solidFill>
                  <a:schemeClr val="tx1"/>
                </a:solidFill>
                <a:latin typeface="Helvetica Neue Light" charset="0"/>
                <a:ea typeface="Helvetica Neue Light" charset="0"/>
                <a:cs typeface="Helvetica Neue Light"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189" algn="l" rtl="0" eaLnBrk="1" fontAlgn="base" hangingPunct="1">
              <a:spcBef>
                <a:spcPct val="0"/>
              </a:spcBef>
              <a:spcAft>
                <a:spcPct val="0"/>
              </a:spcAft>
              <a:defRPr sz="2200">
                <a:solidFill>
                  <a:schemeClr val="tx1"/>
                </a:solidFill>
                <a:latin typeface="Arial" charset="0"/>
                <a:ea typeface="ＭＳ Ｐゴシック" charset="0"/>
              </a:defRPr>
            </a:lvl6pPr>
            <a:lvl7pPr marL="914377" algn="l" rtl="0" eaLnBrk="1" fontAlgn="base" hangingPunct="1">
              <a:spcBef>
                <a:spcPct val="0"/>
              </a:spcBef>
              <a:spcAft>
                <a:spcPct val="0"/>
              </a:spcAft>
              <a:defRPr sz="2200">
                <a:solidFill>
                  <a:schemeClr val="tx1"/>
                </a:solidFill>
                <a:latin typeface="Arial" charset="0"/>
                <a:ea typeface="ＭＳ Ｐゴシック" charset="0"/>
              </a:defRPr>
            </a:lvl7pPr>
            <a:lvl8pPr marL="1371566" algn="l" rtl="0" eaLnBrk="1" fontAlgn="base" hangingPunct="1">
              <a:spcBef>
                <a:spcPct val="0"/>
              </a:spcBef>
              <a:spcAft>
                <a:spcPct val="0"/>
              </a:spcAft>
              <a:defRPr sz="2200">
                <a:solidFill>
                  <a:schemeClr val="tx1"/>
                </a:solidFill>
                <a:latin typeface="Arial" charset="0"/>
                <a:ea typeface="ＭＳ Ｐゴシック" charset="0"/>
              </a:defRPr>
            </a:lvl8pPr>
            <a:lvl9pPr marL="1828754"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3200" dirty="0" smtClean="0"/>
              <a:t>Step #1 – Create &amp; Deploy ML Model</a:t>
            </a:r>
            <a:endParaRPr lang="en-US" sz="3200" kern="0" dirty="0"/>
          </a:p>
        </p:txBody>
      </p:sp>
      <p:pic>
        <p:nvPicPr>
          <p:cNvPr id="31" name="Picture 30"/>
          <p:cNvPicPr>
            <a:picLocks noChangeAspect="1"/>
          </p:cNvPicPr>
          <p:nvPr/>
        </p:nvPicPr>
        <p:blipFill>
          <a:blip r:embed="rId4"/>
          <a:stretch>
            <a:fillRect/>
          </a:stretch>
        </p:blipFill>
        <p:spPr>
          <a:xfrm>
            <a:off x="979250" y="1446373"/>
            <a:ext cx="710132" cy="710132"/>
          </a:xfrm>
          <a:prstGeom prst="rect">
            <a:avLst/>
          </a:prstGeom>
        </p:spPr>
      </p:pic>
      <p:sp>
        <p:nvSpPr>
          <p:cNvPr id="153" name="Can 152"/>
          <p:cNvSpPr/>
          <p:nvPr/>
        </p:nvSpPr>
        <p:spPr>
          <a:xfrm>
            <a:off x="608938" y="1797444"/>
            <a:ext cx="425474" cy="572307"/>
          </a:xfrm>
          <a:prstGeom prst="can">
            <a:avLst>
              <a:gd name="adj" fmla="val 19612"/>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mtClean="0"/>
          </a:p>
          <a:p>
            <a:pPr algn="ctr"/>
            <a:endParaRPr lang="en-US" dirty="0"/>
          </a:p>
        </p:txBody>
      </p:sp>
      <p:pic>
        <p:nvPicPr>
          <p:cNvPr id="42" name="Picture 41"/>
          <p:cNvPicPr>
            <a:picLocks noChangeAspect="1"/>
          </p:cNvPicPr>
          <p:nvPr/>
        </p:nvPicPr>
        <p:blipFill>
          <a:blip r:embed="rId5"/>
          <a:stretch>
            <a:fillRect/>
          </a:stretch>
        </p:blipFill>
        <p:spPr>
          <a:xfrm>
            <a:off x="6526127" y="1564927"/>
            <a:ext cx="763452" cy="763452"/>
          </a:xfrm>
          <a:prstGeom prst="rect">
            <a:avLst/>
          </a:prstGeom>
        </p:spPr>
      </p:pic>
      <p:sp>
        <p:nvSpPr>
          <p:cNvPr id="64" name="TextBox 63"/>
          <p:cNvSpPr txBox="1"/>
          <p:nvPr/>
        </p:nvSpPr>
        <p:spPr>
          <a:xfrm>
            <a:off x="5986806" y="2701022"/>
            <a:ext cx="1998919" cy="646331"/>
          </a:xfrm>
          <a:prstGeom prst="rect">
            <a:avLst/>
          </a:prstGeom>
          <a:noFill/>
        </p:spPr>
        <p:txBody>
          <a:bodyPr wrap="square" rtlCol="0">
            <a:spAutoFit/>
          </a:bodyPr>
          <a:lstStyle/>
          <a:p>
            <a:pPr algn="ctr"/>
            <a:r>
              <a:rPr lang="en-US" dirty="0" smtClean="0"/>
              <a:t>Watson Machine Learning</a:t>
            </a:r>
            <a:endParaRPr lang="en-US" dirty="0"/>
          </a:p>
        </p:txBody>
      </p:sp>
      <p:grpSp>
        <p:nvGrpSpPr>
          <p:cNvPr id="70" name="Group 69"/>
          <p:cNvGrpSpPr>
            <a:grpSpLocks noChangeAspect="1"/>
          </p:cNvGrpSpPr>
          <p:nvPr/>
        </p:nvGrpSpPr>
        <p:grpSpPr bwMode="auto">
          <a:xfrm>
            <a:off x="4592257" y="1336358"/>
            <a:ext cx="725788" cy="1112892"/>
            <a:chOff x="2143" y="1105"/>
            <a:chExt cx="406" cy="646"/>
          </a:xfrm>
          <a:solidFill>
            <a:srgbClr val="0070C0">
              <a:lumMod val="75000"/>
            </a:srgbClr>
          </a:solidFill>
        </p:grpSpPr>
        <p:sp>
          <p:nvSpPr>
            <p:cNvPr id="71" name="Freeform 70"/>
            <p:cNvSpPr>
              <a:spLocks/>
            </p:cNvSpPr>
            <p:nvPr/>
          </p:nvSpPr>
          <p:spPr bwMode="auto">
            <a:xfrm>
              <a:off x="2143" y="1105"/>
              <a:ext cx="406" cy="485"/>
            </a:xfrm>
            <a:custGeom>
              <a:avLst/>
              <a:gdLst>
                <a:gd name="T0" fmla="*/ 123 w 246"/>
                <a:gd name="T1" fmla="*/ 0 h 295"/>
                <a:gd name="T2" fmla="*/ 0 w 246"/>
                <a:gd name="T3" fmla="*/ 124 h 295"/>
                <a:gd name="T4" fmla="*/ 41 w 246"/>
                <a:gd name="T5" fmla="*/ 216 h 295"/>
                <a:gd name="T6" fmla="*/ 76 w 246"/>
                <a:gd name="T7" fmla="*/ 289 h 295"/>
                <a:gd name="T8" fmla="*/ 76 w 246"/>
                <a:gd name="T9" fmla="*/ 295 h 295"/>
                <a:gd name="T10" fmla="*/ 170 w 246"/>
                <a:gd name="T11" fmla="*/ 295 h 295"/>
                <a:gd name="T12" fmla="*/ 170 w 246"/>
                <a:gd name="T13" fmla="*/ 289 h 295"/>
                <a:gd name="T14" fmla="*/ 205 w 246"/>
                <a:gd name="T15" fmla="*/ 216 h 295"/>
                <a:gd name="T16" fmla="*/ 246 w 246"/>
                <a:gd name="T17" fmla="*/ 124 h 295"/>
                <a:gd name="T18" fmla="*/ 123 w 246"/>
                <a:gd name="T19"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95">
                  <a:moveTo>
                    <a:pt x="123" y="0"/>
                  </a:moveTo>
                  <a:cubicBezTo>
                    <a:pt x="55" y="0"/>
                    <a:pt x="0" y="56"/>
                    <a:pt x="0" y="124"/>
                  </a:cubicBezTo>
                  <a:cubicBezTo>
                    <a:pt x="0" y="158"/>
                    <a:pt x="17" y="191"/>
                    <a:pt x="41" y="216"/>
                  </a:cubicBezTo>
                  <a:cubicBezTo>
                    <a:pt x="69" y="245"/>
                    <a:pt x="76" y="265"/>
                    <a:pt x="76" y="289"/>
                  </a:cubicBezTo>
                  <a:cubicBezTo>
                    <a:pt x="76" y="295"/>
                    <a:pt x="76" y="295"/>
                    <a:pt x="76" y="295"/>
                  </a:cubicBezTo>
                  <a:cubicBezTo>
                    <a:pt x="170" y="295"/>
                    <a:pt x="170" y="295"/>
                    <a:pt x="170" y="295"/>
                  </a:cubicBezTo>
                  <a:cubicBezTo>
                    <a:pt x="170" y="289"/>
                    <a:pt x="170" y="289"/>
                    <a:pt x="170" y="289"/>
                  </a:cubicBezTo>
                  <a:cubicBezTo>
                    <a:pt x="170" y="265"/>
                    <a:pt x="177" y="245"/>
                    <a:pt x="205" y="216"/>
                  </a:cubicBezTo>
                  <a:cubicBezTo>
                    <a:pt x="229" y="191"/>
                    <a:pt x="246" y="158"/>
                    <a:pt x="246" y="124"/>
                  </a:cubicBezTo>
                  <a:cubicBezTo>
                    <a:pt x="246" y="56"/>
                    <a:pt x="191" y="0"/>
                    <a:pt x="123" y="0"/>
                  </a:cubicBezTo>
                </a:path>
              </a:pathLst>
            </a:custGeom>
            <a:noFill/>
            <a:ln w="15875" cap="rnd">
              <a:solidFill>
                <a:srgbClr val="FFFFFF"/>
              </a:solidFill>
              <a:prstDash val="solid"/>
              <a:round/>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3" name="Line 32"/>
            <p:cNvSpPr>
              <a:spLocks noChangeShapeType="1"/>
            </p:cNvSpPr>
            <p:nvPr/>
          </p:nvSpPr>
          <p:spPr bwMode="auto">
            <a:xfrm>
              <a:off x="2268" y="1644"/>
              <a:ext cx="15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4" name="Line 33"/>
            <p:cNvSpPr>
              <a:spLocks noChangeShapeType="1"/>
            </p:cNvSpPr>
            <p:nvPr/>
          </p:nvSpPr>
          <p:spPr bwMode="auto">
            <a:xfrm>
              <a:off x="2268" y="1697"/>
              <a:ext cx="15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5" name="Line 34"/>
            <p:cNvSpPr>
              <a:spLocks noChangeShapeType="1"/>
            </p:cNvSpPr>
            <p:nvPr/>
          </p:nvSpPr>
          <p:spPr bwMode="auto">
            <a:xfrm>
              <a:off x="2298" y="1751"/>
              <a:ext cx="96" cy="0"/>
            </a:xfrm>
            <a:prstGeom prst="line">
              <a:avLst/>
            </a:prstGeom>
            <a:grpFill/>
            <a:ln w="15875" cap="rnd">
              <a:solidFill>
                <a:srgbClr val="FFFFFF"/>
              </a:solidFill>
              <a:prstDash val="solid"/>
              <a:miter lim="800000"/>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sp>
          <p:nvSpPr>
            <p:cNvPr id="76" name="Freeform 75"/>
            <p:cNvSpPr>
              <a:spLocks/>
            </p:cNvSpPr>
            <p:nvPr/>
          </p:nvSpPr>
          <p:spPr bwMode="auto">
            <a:xfrm>
              <a:off x="2211" y="1176"/>
              <a:ext cx="270" cy="271"/>
            </a:xfrm>
            <a:custGeom>
              <a:avLst/>
              <a:gdLst>
                <a:gd name="T0" fmla="*/ 164 w 164"/>
                <a:gd name="T1" fmla="*/ 73 h 165"/>
                <a:gd name="T2" fmla="*/ 148 w 164"/>
                <a:gd name="T3" fmla="*/ 66 h 165"/>
                <a:gd name="T4" fmla="*/ 138 w 164"/>
                <a:gd name="T5" fmla="*/ 55 h 165"/>
                <a:gd name="T6" fmla="*/ 147 w 164"/>
                <a:gd name="T7" fmla="*/ 41 h 165"/>
                <a:gd name="T8" fmla="*/ 134 w 164"/>
                <a:gd name="T9" fmla="*/ 18 h 165"/>
                <a:gd name="T10" fmla="*/ 117 w 164"/>
                <a:gd name="T11" fmla="*/ 25 h 165"/>
                <a:gd name="T12" fmla="*/ 103 w 164"/>
                <a:gd name="T13" fmla="*/ 23 h 165"/>
                <a:gd name="T14" fmla="*/ 98 w 164"/>
                <a:gd name="T15" fmla="*/ 7 h 165"/>
                <a:gd name="T16" fmla="*/ 73 w 164"/>
                <a:gd name="T17" fmla="*/ 0 h 165"/>
                <a:gd name="T18" fmla="*/ 66 w 164"/>
                <a:gd name="T19" fmla="*/ 17 h 165"/>
                <a:gd name="T20" fmla="*/ 55 w 164"/>
                <a:gd name="T21" fmla="*/ 26 h 165"/>
                <a:gd name="T22" fmla="*/ 40 w 164"/>
                <a:gd name="T23" fmla="*/ 18 h 165"/>
                <a:gd name="T24" fmla="*/ 17 w 164"/>
                <a:gd name="T25" fmla="*/ 31 h 165"/>
                <a:gd name="T26" fmla="*/ 24 w 164"/>
                <a:gd name="T27" fmla="*/ 48 h 165"/>
                <a:gd name="T28" fmla="*/ 23 w 164"/>
                <a:gd name="T29" fmla="*/ 62 h 165"/>
                <a:gd name="T30" fmla="*/ 7 w 164"/>
                <a:gd name="T31" fmla="*/ 66 h 165"/>
                <a:gd name="T32" fmla="*/ 0 w 164"/>
                <a:gd name="T33" fmla="*/ 92 h 165"/>
                <a:gd name="T34" fmla="*/ 17 w 164"/>
                <a:gd name="T35" fmla="*/ 99 h 165"/>
                <a:gd name="T36" fmla="*/ 26 w 164"/>
                <a:gd name="T37" fmla="*/ 110 h 165"/>
                <a:gd name="T38" fmla="*/ 17 w 164"/>
                <a:gd name="T39" fmla="*/ 124 h 165"/>
                <a:gd name="T40" fmla="*/ 31 w 164"/>
                <a:gd name="T41" fmla="*/ 147 h 165"/>
                <a:gd name="T42" fmla="*/ 47 w 164"/>
                <a:gd name="T43" fmla="*/ 140 h 165"/>
                <a:gd name="T44" fmla="*/ 62 w 164"/>
                <a:gd name="T45" fmla="*/ 142 h 165"/>
                <a:gd name="T46" fmla="*/ 66 w 164"/>
                <a:gd name="T47" fmla="*/ 158 h 165"/>
                <a:gd name="T48" fmla="*/ 92 w 164"/>
                <a:gd name="T49" fmla="*/ 165 h 165"/>
                <a:gd name="T50" fmla="*/ 98 w 164"/>
                <a:gd name="T51" fmla="*/ 148 h 165"/>
                <a:gd name="T52" fmla="*/ 110 w 164"/>
                <a:gd name="T53" fmla="*/ 139 h 165"/>
                <a:gd name="T54" fmla="*/ 124 w 164"/>
                <a:gd name="T55" fmla="*/ 147 h 165"/>
                <a:gd name="T56" fmla="*/ 147 w 164"/>
                <a:gd name="T57" fmla="*/ 134 h 165"/>
                <a:gd name="T58" fmla="*/ 140 w 164"/>
                <a:gd name="T59" fmla="*/ 117 h 165"/>
                <a:gd name="T60" fmla="*/ 141 w 164"/>
                <a:gd name="T61" fmla="*/ 103 h 165"/>
                <a:gd name="T62" fmla="*/ 158 w 164"/>
                <a:gd name="T63" fmla="*/ 9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65">
                  <a:moveTo>
                    <a:pt x="164" y="92"/>
                  </a:moveTo>
                  <a:cubicBezTo>
                    <a:pt x="164" y="73"/>
                    <a:pt x="164" y="73"/>
                    <a:pt x="164" y="73"/>
                  </a:cubicBezTo>
                  <a:cubicBezTo>
                    <a:pt x="164" y="69"/>
                    <a:pt x="161" y="66"/>
                    <a:pt x="158" y="66"/>
                  </a:cubicBezTo>
                  <a:cubicBezTo>
                    <a:pt x="148" y="66"/>
                    <a:pt x="148" y="66"/>
                    <a:pt x="148" y="66"/>
                  </a:cubicBezTo>
                  <a:cubicBezTo>
                    <a:pt x="145" y="66"/>
                    <a:pt x="142" y="65"/>
                    <a:pt x="141" y="62"/>
                  </a:cubicBezTo>
                  <a:cubicBezTo>
                    <a:pt x="138" y="55"/>
                    <a:pt x="138" y="55"/>
                    <a:pt x="138" y="55"/>
                  </a:cubicBezTo>
                  <a:cubicBezTo>
                    <a:pt x="137" y="52"/>
                    <a:pt x="138" y="50"/>
                    <a:pt x="140" y="48"/>
                  </a:cubicBezTo>
                  <a:cubicBezTo>
                    <a:pt x="147" y="41"/>
                    <a:pt x="147" y="41"/>
                    <a:pt x="147" y="41"/>
                  </a:cubicBezTo>
                  <a:cubicBezTo>
                    <a:pt x="150" y="38"/>
                    <a:pt x="150" y="34"/>
                    <a:pt x="147" y="31"/>
                  </a:cubicBezTo>
                  <a:cubicBezTo>
                    <a:pt x="134" y="18"/>
                    <a:pt x="134" y="18"/>
                    <a:pt x="134" y="18"/>
                  </a:cubicBezTo>
                  <a:cubicBezTo>
                    <a:pt x="131" y="15"/>
                    <a:pt x="127" y="15"/>
                    <a:pt x="124" y="18"/>
                  </a:cubicBezTo>
                  <a:cubicBezTo>
                    <a:pt x="117" y="25"/>
                    <a:pt x="117" y="25"/>
                    <a:pt x="117" y="25"/>
                  </a:cubicBezTo>
                  <a:cubicBezTo>
                    <a:pt x="115" y="27"/>
                    <a:pt x="112" y="27"/>
                    <a:pt x="110" y="26"/>
                  </a:cubicBezTo>
                  <a:cubicBezTo>
                    <a:pt x="103" y="23"/>
                    <a:pt x="103" y="23"/>
                    <a:pt x="103" y="23"/>
                  </a:cubicBezTo>
                  <a:cubicBezTo>
                    <a:pt x="100" y="22"/>
                    <a:pt x="98" y="20"/>
                    <a:pt x="98" y="17"/>
                  </a:cubicBezTo>
                  <a:cubicBezTo>
                    <a:pt x="98" y="7"/>
                    <a:pt x="98" y="7"/>
                    <a:pt x="98" y="7"/>
                  </a:cubicBezTo>
                  <a:cubicBezTo>
                    <a:pt x="98" y="3"/>
                    <a:pt x="95" y="0"/>
                    <a:pt x="92" y="0"/>
                  </a:cubicBezTo>
                  <a:cubicBezTo>
                    <a:pt x="73" y="0"/>
                    <a:pt x="73" y="0"/>
                    <a:pt x="73" y="0"/>
                  </a:cubicBezTo>
                  <a:cubicBezTo>
                    <a:pt x="69" y="0"/>
                    <a:pt x="66" y="3"/>
                    <a:pt x="66" y="7"/>
                  </a:cubicBezTo>
                  <a:cubicBezTo>
                    <a:pt x="66" y="17"/>
                    <a:pt x="66" y="17"/>
                    <a:pt x="66" y="17"/>
                  </a:cubicBezTo>
                  <a:cubicBezTo>
                    <a:pt x="66" y="20"/>
                    <a:pt x="64" y="22"/>
                    <a:pt x="62" y="23"/>
                  </a:cubicBezTo>
                  <a:cubicBezTo>
                    <a:pt x="55" y="26"/>
                    <a:pt x="55" y="26"/>
                    <a:pt x="55" y="26"/>
                  </a:cubicBezTo>
                  <a:cubicBezTo>
                    <a:pt x="52" y="27"/>
                    <a:pt x="49" y="27"/>
                    <a:pt x="47" y="25"/>
                  </a:cubicBezTo>
                  <a:cubicBezTo>
                    <a:pt x="40" y="18"/>
                    <a:pt x="40" y="18"/>
                    <a:pt x="40" y="18"/>
                  </a:cubicBezTo>
                  <a:cubicBezTo>
                    <a:pt x="38" y="15"/>
                    <a:pt x="33" y="15"/>
                    <a:pt x="31" y="18"/>
                  </a:cubicBezTo>
                  <a:cubicBezTo>
                    <a:pt x="17" y="31"/>
                    <a:pt x="17" y="31"/>
                    <a:pt x="17" y="31"/>
                  </a:cubicBezTo>
                  <a:cubicBezTo>
                    <a:pt x="15" y="34"/>
                    <a:pt x="15" y="38"/>
                    <a:pt x="17" y="41"/>
                  </a:cubicBezTo>
                  <a:cubicBezTo>
                    <a:pt x="24" y="48"/>
                    <a:pt x="24" y="48"/>
                    <a:pt x="24" y="48"/>
                  </a:cubicBezTo>
                  <a:cubicBezTo>
                    <a:pt x="26" y="50"/>
                    <a:pt x="27" y="52"/>
                    <a:pt x="26" y="55"/>
                  </a:cubicBezTo>
                  <a:cubicBezTo>
                    <a:pt x="23" y="62"/>
                    <a:pt x="23" y="62"/>
                    <a:pt x="23" y="62"/>
                  </a:cubicBezTo>
                  <a:cubicBezTo>
                    <a:pt x="22" y="65"/>
                    <a:pt x="19" y="66"/>
                    <a:pt x="17" y="66"/>
                  </a:cubicBezTo>
                  <a:cubicBezTo>
                    <a:pt x="7" y="66"/>
                    <a:pt x="7" y="66"/>
                    <a:pt x="7" y="66"/>
                  </a:cubicBezTo>
                  <a:cubicBezTo>
                    <a:pt x="3" y="66"/>
                    <a:pt x="0" y="69"/>
                    <a:pt x="0" y="73"/>
                  </a:cubicBezTo>
                  <a:cubicBezTo>
                    <a:pt x="0" y="92"/>
                    <a:pt x="0" y="92"/>
                    <a:pt x="0" y="92"/>
                  </a:cubicBezTo>
                  <a:cubicBezTo>
                    <a:pt x="0" y="96"/>
                    <a:pt x="3" y="99"/>
                    <a:pt x="7" y="99"/>
                  </a:cubicBezTo>
                  <a:cubicBezTo>
                    <a:pt x="17" y="99"/>
                    <a:pt x="17" y="99"/>
                    <a:pt x="17" y="99"/>
                  </a:cubicBezTo>
                  <a:cubicBezTo>
                    <a:pt x="20" y="99"/>
                    <a:pt x="22" y="100"/>
                    <a:pt x="23" y="103"/>
                  </a:cubicBezTo>
                  <a:cubicBezTo>
                    <a:pt x="26" y="110"/>
                    <a:pt x="26" y="110"/>
                    <a:pt x="26" y="110"/>
                  </a:cubicBezTo>
                  <a:cubicBezTo>
                    <a:pt x="27" y="112"/>
                    <a:pt x="26" y="115"/>
                    <a:pt x="24" y="117"/>
                  </a:cubicBezTo>
                  <a:cubicBezTo>
                    <a:pt x="17" y="124"/>
                    <a:pt x="17" y="124"/>
                    <a:pt x="17" y="124"/>
                  </a:cubicBezTo>
                  <a:cubicBezTo>
                    <a:pt x="15" y="127"/>
                    <a:pt x="15" y="131"/>
                    <a:pt x="17" y="134"/>
                  </a:cubicBezTo>
                  <a:cubicBezTo>
                    <a:pt x="31" y="147"/>
                    <a:pt x="31" y="147"/>
                    <a:pt x="31" y="147"/>
                  </a:cubicBezTo>
                  <a:cubicBezTo>
                    <a:pt x="33" y="150"/>
                    <a:pt x="38" y="150"/>
                    <a:pt x="40" y="147"/>
                  </a:cubicBezTo>
                  <a:cubicBezTo>
                    <a:pt x="47" y="140"/>
                    <a:pt x="47" y="140"/>
                    <a:pt x="47" y="140"/>
                  </a:cubicBezTo>
                  <a:cubicBezTo>
                    <a:pt x="49" y="138"/>
                    <a:pt x="52" y="138"/>
                    <a:pt x="55" y="139"/>
                  </a:cubicBezTo>
                  <a:cubicBezTo>
                    <a:pt x="62" y="142"/>
                    <a:pt x="62" y="142"/>
                    <a:pt x="62" y="142"/>
                  </a:cubicBezTo>
                  <a:cubicBezTo>
                    <a:pt x="64" y="143"/>
                    <a:pt x="66" y="145"/>
                    <a:pt x="66" y="148"/>
                  </a:cubicBezTo>
                  <a:cubicBezTo>
                    <a:pt x="66" y="158"/>
                    <a:pt x="66" y="158"/>
                    <a:pt x="66" y="158"/>
                  </a:cubicBezTo>
                  <a:cubicBezTo>
                    <a:pt x="66" y="162"/>
                    <a:pt x="69" y="165"/>
                    <a:pt x="73" y="165"/>
                  </a:cubicBezTo>
                  <a:cubicBezTo>
                    <a:pt x="92" y="165"/>
                    <a:pt x="92" y="165"/>
                    <a:pt x="92" y="165"/>
                  </a:cubicBezTo>
                  <a:cubicBezTo>
                    <a:pt x="95" y="165"/>
                    <a:pt x="98" y="162"/>
                    <a:pt x="98" y="158"/>
                  </a:cubicBezTo>
                  <a:cubicBezTo>
                    <a:pt x="98" y="148"/>
                    <a:pt x="98" y="148"/>
                    <a:pt x="98" y="148"/>
                  </a:cubicBezTo>
                  <a:cubicBezTo>
                    <a:pt x="98" y="145"/>
                    <a:pt x="100" y="143"/>
                    <a:pt x="103" y="142"/>
                  </a:cubicBezTo>
                  <a:cubicBezTo>
                    <a:pt x="110" y="139"/>
                    <a:pt x="110" y="139"/>
                    <a:pt x="110" y="139"/>
                  </a:cubicBezTo>
                  <a:cubicBezTo>
                    <a:pt x="112" y="138"/>
                    <a:pt x="115" y="138"/>
                    <a:pt x="117" y="140"/>
                  </a:cubicBezTo>
                  <a:cubicBezTo>
                    <a:pt x="124" y="147"/>
                    <a:pt x="124" y="147"/>
                    <a:pt x="124" y="147"/>
                  </a:cubicBezTo>
                  <a:cubicBezTo>
                    <a:pt x="127" y="150"/>
                    <a:pt x="131" y="150"/>
                    <a:pt x="134" y="147"/>
                  </a:cubicBezTo>
                  <a:cubicBezTo>
                    <a:pt x="147" y="134"/>
                    <a:pt x="147" y="134"/>
                    <a:pt x="147" y="134"/>
                  </a:cubicBezTo>
                  <a:cubicBezTo>
                    <a:pt x="150" y="131"/>
                    <a:pt x="150" y="127"/>
                    <a:pt x="147" y="124"/>
                  </a:cubicBezTo>
                  <a:cubicBezTo>
                    <a:pt x="140" y="117"/>
                    <a:pt x="140" y="117"/>
                    <a:pt x="140" y="117"/>
                  </a:cubicBezTo>
                  <a:cubicBezTo>
                    <a:pt x="138" y="115"/>
                    <a:pt x="137" y="112"/>
                    <a:pt x="138" y="110"/>
                  </a:cubicBezTo>
                  <a:cubicBezTo>
                    <a:pt x="141" y="103"/>
                    <a:pt x="141" y="103"/>
                    <a:pt x="141" y="103"/>
                  </a:cubicBezTo>
                  <a:cubicBezTo>
                    <a:pt x="142" y="100"/>
                    <a:pt x="145" y="99"/>
                    <a:pt x="148" y="99"/>
                  </a:cubicBezTo>
                  <a:cubicBezTo>
                    <a:pt x="158" y="99"/>
                    <a:pt x="158" y="99"/>
                    <a:pt x="158" y="99"/>
                  </a:cubicBezTo>
                  <a:cubicBezTo>
                    <a:pt x="161" y="99"/>
                    <a:pt x="164" y="96"/>
                    <a:pt x="164" y="92"/>
                  </a:cubicBezTo>
                  <a:close/>
                </a:path>
              </a:pathLst>
            </a:custGeom>
            <a:noFill/>
            <a:ln w="15875" cap="rnd">
              <a:solidFill>
                <a:srgbClr val="FFFFFF"/>
              </a:solidFill>
              <a:prstDash val="solid"/>
              <a:round/>
              <a:headEnd/>
              <a:tailEnd/>
            </a:ln>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a:ea typeface="ＭＳ Ｐゴシック"/>
                <a:cs typeface="ＭＳ Ｐゴシック" charset="0"/>
              </a:endParaRPr>
            </a:p>
          </p:txBody>
        </p:sp>
      </p:grpSp>
      <p:sp>
        <p:nvSpPr>
          <p:cNvPr id="77" name="TextBox 76"/>
          <p:cNvSpPr txBox="1"/>
          <p:nvPr/>
        </p:nvSpPr>
        <p:spPr>
          <a:xfrm>
            <a:off x="3835419" y="2623128"/>
            <a:ext cx="2339708" cy="923330"/>
          </a:xfrm>
          <a:prstGeom prst="rect">
            <a:avLst/>
          </a:prstGeom>
          <a:noFill/>
        </p:spPr>
        <p:txBody>
          <a:bodyPr wrap="square" rtlCol="0">
            <a:spAutoFit/>
          </a:bodyPr>
          <a:lstStyle/>
          <a:p>
            <a:pPr algn="ctr"/>
            <a:r>
              <a:rPr lang="en-US" dirty="0" smtClean="0"/>
              <a:t>Fitness Class Recommendation Model</a:t>
            </a:r>
            <a:endParaRPr lang="en-US" dirty="0"/>
          </a:p>
        </p:txBody>
      </p:sp>
      <p:sp>
        <p:nvSpPr>
          <p:cNvPr id="78" name="Flowchart: Connector 23"/>
          <p:cNvSpPr/>
          <p:nvPr/>
        </p:nvSpPr>
        <p:spPr>
          <a:xfrm>
            <a:off x="8452694" y="1323637"/>
            <a:ext cx="1490839" cy="130080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RESTful </a:t>
            </a:r>
            <a:r>
              <a:rPr lang="en-US" sz="1200" smtClean="0"/>
              <a:t>Web Service</a:t>
            </a:r>
            <a:endParaRPr lang="en-US" sz="1200" dirty="0"/>
          </a:p>
        </p:txBody>
      </p:sp>
      <p:pic>
        <p:nvPicPr>
          <p:cNvPr id="40" name="Picture 39"/>
          <p:cNvPicPr>
            <a:picLocks noChangeAspect="1"/>
          </p:cNvPicPr>
          <p:nvPr/>
        </p:nvPicPr>
        <p:blipFill rotWithShape="1">
          <a:blip r:embed="rId3"/>
          <a:srcRect b="33443"/>
          <a:stretch/>
        </p:blipFill>
        <p:spPr>
          <a:xfrm>
            <a:off x="2433719" y="1260732"/>
            <a:ext cx="1453925" cy="1270080"/>
          </a:xfrm>
          <a:prstGeom prst="rect">
            <a:avLst/>
          </a:prstGeom>
        </p:spPr>
      </p:pic>
      <p:sp>
        <p:nvSpPr>
          <p:cNvPr id="45" name="Rectangle 44"/>
          <p:cNvSpPr/>
          <p:nvPr/>
        </p:nvSpPr>
        <p:spPr>
          <a:xfrm>
            <a:off x="2823741" y="1555274"/>
            <a:ext cx="673880" cy="674523"/>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6"/>
          <a:stretch>
            <a:fillRect/>
          </a:stretch>
        </p:blipFill>
        <p:spPr>
          <a:xfrm>
            <a:off x="2725623" y="1699967"/>
            <a:ext cx="907451" cy="385139"/>
          </a:xfrm>
          <a:prstGeom prst="rect">
            <a:avLst/>
          </a:prstGeom>
          <a:effectLst>
            <a:softEdge rad="0"/>
          </a:effectLst>
        </p:spPr>
      </p:pic>
      <p:sp>
        <p:nvSpPr>
          <p:cNvPr id="47" name="TextBox 46"/>
          <p:cNvSpPr txBox="1"/>
          <p:nvPr/>
        </p:nvSpPr>
        <p:spPr>
          <a:xfrm>
            <a:off x="2161221" y="2668305"/>
            <a:ext cx="1998919" cy="646331"/>
          </a:xfrm>
          <a:prstGeom prst="rect">
            <a:avLst/>
          </a:prstGeom>
          <a:noFill/>
        </p:spPr>
        <p:txBody>
          <a:bodyPr wrap="square" rtlCol="0">
            <a:spAutoFit/>
          </a:bodyPr>
          <a:lstStyle/>
          <a:p>
            <a:pPr algn="ctr"/>
            <a:r>
              <a:rPr lang="en-US" dirty="0" smtClean="0"/>
              <a:t>Data Science Experience</a:t>
            </a:r>
            <a:endParaRPr lang="en-US" dirty="0"/>
          </a:p>
        </p:txBody>
      </p:sp>
      <p:cxnSp>
        <p:nvCxnSpPr>
          <p:cNvPr id="8" name="Straight Arrow Connector 7"/>
          <p:cNvCxnSpPr/>
          <p:nvPr/>
        </p:nvCxnSpPr>
        <p:spPr>
          <a:xfrm>
            <a:off x="1891494" y="1892535"/>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061033" y="1900228"/>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5547485" y="1918606"/>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7822835" y="1961619"/>
            <a:ext cx="448489" cy="152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3718594" y="5771401"/>
            <a:ext cx="4009030" cy="93180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7"/>
          <a:stretch>
            <a:fillRect/>
          </a:stretch>
        </p:blipFill>
        <p:spPr>
          <a:xfrm>
            <a:off x="3809882" y="5466942"/>
            <a:ext cx="3810000" cy="1473200"/>
          </a:xfrm>
          <a:prstGeom prst="rect">
            <a:avLst/>
          </a:prstGeom>
        </p:spPr>
      </p:pic>
    </p:spTree>
    <p:extLst>
      <p:ext uri="{BB962C8B-B14F-4D97-AF65-F5344CB8AC3E}">
        <p14:creationId xmlns:p14="http://schemas.microsoft.com/office/powerpoint/2010/main" val="1432504862"/>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 Analytics_wht_template">
  <a:themeElements>
    <a:clrScheme name="Custom 2">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F3912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CF1070FF-DBF4-4C16-82C1-909A21D0991E}" vid="{F4F0DC19-3472-4404-AF9F-CE3D9AA834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6558</TotalTime>
  <Words>3349</Words>
  <Application>Microsoft Macintosh PowerPoint</Application>
  <PresentationFormat>Widescreen</PresentationFormat>
  <Paragraphs>671</Paragraphs>
  <Slides>21</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 Unicode MS</vt:lpstr>
      <vt:lpstr>Calibri</vt:lpstr>
      <vt:lpstr>Helvetica Neue</vt:lpstr>
      <vt:lpstr>Helvetica Neue Light</vt:lpstr>
      <vt:lpstr>Helvetica Neue Regular</vt:lpstr>
      <vt:lpstr>Helvetica Neue Thin</vt:lpstr>
      <vt:lpstr>HelvNeue Light for IBM</vt:lpstr>
      <vt:lpstr>Lucida Grande</vt:lpstr>
      <vt:lpstr>ＭＳ Ｐゴシック</vt:lpstr>
      <vt:lpstr>Symbol</vt:lpstr>
      <vt:lpstr>Wingdings</vt:lpstr>
      <vt:lpstr>Arial</vt:lpstr>
      <vt:lpstr>IBM Analytics_wht_template</vt:lpstr>
      <vt:lpstr>PowerPoint Presentation</vt:lpstr>
      <vt:lpstr>PowerPoint Presentation</vt:lpstr>
      <vt:lpstr>Build on the cognitive platform for business</vt:lpstr>
      <vt:lpstr>PowerPoint Presentation</vt:lpstr>
      <vt:lpstr>Let’s visit Fitness Club USA’s new cognitive website…</vt:lpstr>
      <vt:lpstr>PowerPoint Presentation</vt:lpstr>
      <vt:lpstr>IBM Cloud Catalog</vt:lpstr>
      <vt:lpstr>PowerPoint Presentation</vt:lpstr>
      <vt:lpstr>PowerPoint Presentation</vt:lpstr>
      <vt:lpstr>PowerPoint Presentation</vt:lpstr>
      <vt:lpstr>PowerPoint Presentation</vt:lpstr>
      <vt:lpstr>PowerPoint Presentation</vt:lpstr>
      <vt:lpstr>PowerPoint Presentation</vt:lpstr>
      <vt:lpstr>Build on the cognitive platform for business </vt:lpstr>
      <vt:lpstr>PowerPoint Presentation</vt:lpstr>
      <vt:lpstr>Managing the deployment of traditional machine learning models is challenging due to a lack of tooling &amp; collaboration</vt:lpstr>
      <vt:lpstr>What can I use the Watson Conversation Service for?</vt:lpstr>
      <vt:lpstr>IBM Watson Data Platform</vt:lpstr>
      <vt:lpstr>What is Machine Learning?</vt:lpstr>
      <vt:lpstr>PowerPoint Presentation</vt:lpstr>
      <vt:lpstr>The IBM foundation for data innovation </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SGS – Solution Architecture Introduction IBM DataFirst Method</dc:title>
  <dc:creator>Sam ENNIS</dc:creator>
  <cp:lastModifiedBy>Sam ENNIS</cp:lastModifiedBy>
  <cp:revision>215</cp:revision>
  <dcterms:created xsi:type="dcterms:W3CDTF">2017-04-25T00:14:01Z</dcterms:created>
  <dcterms:modified xsi:type="dcterms:W3CDTF">2017-11-20T18:53:21Z</dcterms:modified>
</cp:coreProperties>
</file>